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37"/>
  </p:notesMasterIdLst>
  <p:sldIdLst>
    <p:sldId id="256" r:id="rId2"/>
    <p:sldId id="257" r:id="rId3"/>
    <p:sldId id="259" r:id="rId4"/>
    <p:sldId id="260" r:id="rId5"/>
    <p:sldId id="261" r:id="rId6"/>
    <p:sldId id="262" r:id="rId7"/>
    <p:sldId id="291" r:id="rId8"/>
    <p:sldId id="263" r:id="rId9"/>
    <p:sldId id="264" r:id="rId10"/>
    <p:sldId id="271" r:id="rId11"/>
    <p:sldId id="272" r:id="rId12"/>
    <p:sldId id="273" r:id="rId13"/>
    <p:sldId id="274" r:id="rId14"/>
    <p:sldId id="275" r:id="rId15"/>
    <p:sldId id="276" r:id="rId16"/>
    <p:sldId id="277" r:id="rId17"/>
    <p:sldId id="278" r:id="rId18"/>
    <p:sldId id="279" r:id="rId19"/>
    <p:sldId id="265" r:id="rId20"/>
    <p:sldId id="266" r:id="rId21"/>
    <p:sldId id="267" r:id="rId22"/>
    <p:sldId id="268" r:id="rId23"/>
    <p:sldId id="269" r:id="rId24"/>
    <p:sldId id="270"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2051" autoAdjust="0"/>
  </p:normalViewPr>
  <p:slideViewPr>
    <p:cSldViewPr>
      <p:cViewPr varScale="1">
        <p:scale>
          <a:sx n="45" d="100"/>
          <a:sy n="45" d="100"/>
        </p:scale>
        <p:origin x="-68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2AA67E-EF14-4D02-B574-F80A5EA20AFE}" type="datetimeFigureOut">
              <a:rPr lang="es-AR" smtClean="0"/>
              <a:t>26/12/2017</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A9CC35-1902-42B1-B39D-8C580B9EA80A}" type="slidenum">
              <a:rPr lang="es-AR" smtClean="0"/>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3CA1F878-5F94-41CF-97F7-C3CE225000BD}" type="datetimeFigureOut">
              <a:rPr lang="es-AR" smtClean="0"/>
              <a:t>26/12/2017</a:t>
            </a:fld>
            <a:endParaRPr lang="es-AR"/>
          </a:p>
        </p:txBody>
      </p:sp>
      <p:sp>
        <p:nvSpPr>
          <p:cNvPr id="17" name="16 Marcador de pie de página"/>
          <p:cNvSpPr>
            <a:spLocks noGrp="1"/>
          </p:cNvSpPr>
          <p:nvPr>
            <p:ph type="ftr" sz="quarter" idx="11"/>
          </p:nvPr>
        </p:nvSpPr>
        <p:spPr/>
        <p:txBody>
          <a:bodyPr/>
          <a:lstStyle>
            <a:extLst/>
          </a:lstStyle>
          <a:p>
            <a:endParaRPr lang="es-AR"/>
          </a:p>
        </p:txBody>
      </p:sp>
      <p:sp>
        <p:nvSpPr>
          <p:cNvPr id="29" name="28 Marcador de número de diapositiva"/>
          <p:cNvSpPr>
            <a:spLocks noGrp="1"/>
          </p:cNvSpPr>
          <p:nvPr>
            <p:ph type="sldNum" sz="quarter" idx="12"/>
          </p:nvPr>
        </p:nvSpPr>
        <p:spPr/>
        <p:txBody>
          <a:bodyPr/>
          <a:lstStyle>
            <a:extLst/>
          </a:lstStyle>
          <a:p>
            <a:fld id="{936714EE-E8E8-4C14-A831-40D4B7F020E6}" type="slidenum">
              <a:rPr lang="es-AR" smtClean="0"/>
              <a:t>‹Nº›</a:t>
            </a:fld>
            <a:endParaRPr lang="es-AR"/>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CA1F878-5F94-41CF-97F7-C3CE225000BD}" type="datetimeFigureOut">
              <a:rPr lang="es-AR" smtClean="0"/>
              <a:t>26/12/2017</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936714EE-E8E8-4C14-A831-40D4B7F020E6}"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CA1F878-5F94-41CF-97F7-C3CE225000BD}" type="datetimeFigureOut">
              <a:rPr lang="es-AR" smtClean="0"/>
              <a:t>26/12/2017</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936714EE-E8E8-4C14-A831-40D4B7F020E6}"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CA1F878-5F94-41CF-97F7-C3CE225000BD}" type="datetimeFigureOut">
              <a:rPr lang="es-AR" smtClean="0"/>
              <a:t>26/12/2017</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936714EE-E8E8-4C14-A831-40D4B7F020E6}"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3CA1F878-5F94-41CF-97F7-C3CE225000BD}" type="datetimeFigureOut">
              <a:rPr lang="es-AR" smtClean="0"/>
              <a:t>26/12/2017</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936714EE-E8E8-4C14-A831-40D4B7F020E6}" type="slidenum">
              <a:rPr lang="es-AR" smtClean="0"/>
              <a:t>‹Nº›</a:t>
            </a:fld>
            <a:endParaRPr lang="es-AR"/>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CA1F878-5F94-41CF-97F7-C3CE225000BD}" type="datetimeFigureOut">
              <a:rPr lang="es-AR" smtClean="0"/>
              <a:t>26/12/2017</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936714EE-E8E8-4C14-A831-40D4B7F020E6}" type="slidenum">
              <a:rPr lang="es-AR" smtClean="0"/>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CA1F878-5F94-41CF-97F7-C3CE225000BD}" type="datetimeFigureOut">
              <a:rPr lang="es-AR" smtClean="0"/>
              <a:t>26/12/2017</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936714EE-E8E8-4C14-A831-40D4B7F020E6}" type="slidenum">
              <a:rPr lang="es-AR" smtClean="0"/>
              <a:t>‹Nº›</a:t>
            </a:fld>
            <a:endParaRPr lang="es-AR"/>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3CA1F878-5F94-41CF-97F7-C3CE225000BD}" type="datetimeFigureOut">
              <a:rPr lang="es-AR" smtClean="0"/>
              <a:t>26/12/2017</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936714EE-E8E8-4C14-A831-40D4B7F020E6}"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3CA1F878-5F94-41CF-97F7-C3CE225000BD}" type="datetimeFigureOut">
              <a:rPr lang="es-AR" smtClean="0"/>
              <a:t>26/12/2017</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936714EE-E8E8-4C14-A831-40D4B7F020E6}"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CA1F878-5F94-41CF-97F7-C3CE225000BD}" type="datetimeFigureOut">
              <a:rPr lang="es-AR" smtClean="0"/>
              <a:t>26/12/2017</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936714EE-E8E8-4C14-A831-40D4B7F020E6}" type="slidenum">
              <a:rPr lang="es-AR" smtClean="0"/>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3CA1F878-5F94-41CF-97F7-C3CE225000BD}" type="datetimeFigureOut">
              <a:rPr lang="es-AR" smtClean="0"/>
              <a:t>26/12/2017</a:t>
            </a:fld>
            <a:endParaRPr lang="es-AR"/>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AR"/>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936714EE-E8E8-4C14-A831-40D4B7F020E6}" type="slidenum">
              <a:rPr lang="es-AR" smtClean="0"/>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CA1F878-5F94-41CF-97F7-C3CE225000BD}" type="datetimeFigureOut">
              <a:rPr lang="es-AR" smtClean="0"/>
              <a:t>26/12/2017</a:t>
            </a:fld>
            <a:endParaRPr lang="es-AR"/>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AR"/>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36714EE-E8E8-4C14-A831-40D4B7F020E6}" type="slidenum">
              <a:rPr lang="es-AR" smtClean="0"/>
              <a:t>‹Nº›</a:t>
            </a:fld>
            <a:endParaRPr lang="es-AR"/>
          </a:p>
        </p:txBody>
      </p:sp>
    </p:spTree>
  </p:cSld>
  <p:clrMap bg1="dk1" tx1="lt1" bg2="dk2" tx2="lt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24.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2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docs.gimp.org/es/plug-in-convmatrix.html" TargetMode="External"/><Relationship Id="rId2" Type="http://schemas.openxmlformats.org/officeDocument/2006/relationships/hyperlink" Target="https://docs.gimp.org/es/plug-in" TargetMode="External"/><Relationship Id="rId1" Type="http://schemas.openxmlformats.org/officeDocument/2006/relationships/slideLayout" Target="../slideLayouts/slideLayout2.xml"/><Relationship Id="rId4" Type="http://schemas.openxmlformats.org/officeDocument/2006/relationships/hyperlink" Target="http://es.ccm.net/contents/736-imagenes-vectoriales-y-de-mapa-de-bits"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836712"/>
            <a:ext cx="7772400" cy="1975104"/>
          </a:xfrm>
        </p:spPr>
        <p:txBody>
          <a:bodyPr>
            <a:normAutofit/>
          </a:bodyPr>
          <a:lstStyle/>
          <a:p>
            <a:r>
              <a:rPr lang="es-AR" dirty="0" smtClean="0"/>
              <a:t>Transformaciones lineales aplicadas al procesamiento de imágenes digitales</a:t>
            </a:r>
            <a:endParaRPr lang="es-AR" dirty="0"/>
          </a:p>
        </p:txBody>
      </p:sp>
      <p:sp>
        <p:nvSpPr>
          <p:cNvPr id="3" name="2 Subtítulo"/>
          <p:cNvSpPr>
            <a:spLocks noGrp="1"/>
          </p:cNvSpPr>
          <p:nvPr>
            <p:ph type="subTitle" idx="1"/>
          </p:nvPr>
        </p:nvSpPr>
        <p:spPr>
          <a:xfrm>
            <a:off x="755576" y="3068960"/>
            <a:ext cx="7920880" cy="3789040"/>
          </a:xfrm>
        </p:spPr>
        <p:txBody>
          <a:bodyPr>
            <a:normAutofit/>
          </a:bodyPr>
          <a:lstStyle/>
          <a:p>
            <a:r>
              <a:rPr lang="es-AR" sz="4000" u="sng" dirty="0" smtClean="0"/>
              <a:t>Imagen digital:</a:t>
            </a:r>
            <a:endParaRPr lang="es-AR" sz="4000" u="sng" dirty="0" smtClean="0"/>
          </a:p>
          <a:p>
            <a:endParaRPr lang="es-AR" sz="2400" dirty="0" smtClean="0"/>
          </a:p>
          <a:p>
            <a:r>
              <a:rPr lang="es-AR" sz="2400" dirty="0" smtClean="0"/>
              <a:t>Una </a:t>
            </a:r>
            <a:r>
              <a:rPr lang="es-AR" sz="2400" dirty="0" smtClean="0"/>
              <a:t>imagen digital o gráfico digital es una representación bidimensional de una imagen a partir de una matriz numérica, frecuentemente en binario (unos y ceros). Dependiendo de si la resolución de la imagen es estática o dinámica, puede tratarse de una imagen matricial (o mapa de bits) o de un gráfico vectorial.</a:t>
            </a:r>
          </a:p>
          <a:p>
            <a:endParaRPr lang="es-AR"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sp>
        <p:nvSpPr>
          <p:cNvPr id="1027" name="Rectangle 3"/>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sp>
        <p:nvSpPr>
          <p:cNvPr id="1030" name="Rectangle 6"/>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u="sng" dirty="0" smtClean="0"/>
              <a:t>Filtrado en el dominio de la frecuencia</a:t>
            </a:r>
            <a:r>
              <a:rPr lang="es-AR" b="1" dirty="0" smtClean="0"/>
              <a:t/>
            </a:r>
            <a:br>
              <a:rPr lang="es-AR" b="1" dirty="0" smtClean="0"/>
            </a:br>
            <a:endParaRPr lang="es-AR" dirty="0"/>
          </a:p>
        </p:txBody>
      </p:sp>
      <p:sp>
        <p:nvSpPr>
          <p:cNvPr id="3" name="2 Marcador de contenido"/>
          <p:cNvSpPr>
            <a:spLocks noGrp="1"/>
          </p:cNvSpPr>
          <p:nvPr>
            <p:ph idx="1"/>
          </p:nvPr>
        </p:nvSpPr>
        <p:spPr/>
        <p:txBody>
          <a:bodyPr>
            <a:normAutofit fontScale="92500" lnSpcReduction="20000"/>
          </a:bodyPr>
          <a:lstStyle/>
          <a:p>
            <a:pPr>
              <a:buNone/>
            </a:pPr>
            <a:r>
              <a:rPr lang="es-AR" dirty="0" smtClean="0"/>
              <a:t>Los filtros de frecuencia procesan una imagen trabajando sobre el dominio de la frecuencia en </a:t>
            </a:r>
            <a:r>
              <a:rPr lang="es-AR" dirty="0" smtClean="0"/>
              <a:t>la Transformada de Fourier</a:t>
            </a:r>
            <a:r>
              <a:rPr lang="es-AR" dirty="0" smtClean="0"/>
              <a:t> de la imagen. Para ello, ésta se modifica siguiendo el Teorema de la </a:t>
            </a:r>
            <a:r>
              <a:rPr lang="es-AR" dirty="0" err="1" smtClean="0"/>
              <a:t>Convolución</a:t>
            </a:r>
            <a:r>
              <a:rPr lang="es-AR" dirty="0" smtClean="0"/>
              <a:t> correspondiente:</a:t>
            </a:r>
          </a:p>
          <a:p>
            <a:pPr lvl="0">
              <a:buNone/>
            </a:pPr>
            <a:r>
              <a:rPr lang="es-AR" dirty="0" smtClean="0"/>
              <a:t>1.se </a:t>
            </a:r>
            <a:r>
              <a:rPr lang="es-AR" dirty="0" smtClean="0"/>
              <a:t>aplica la Transformada de Fourier,</a:t>
            </a:r>
          </a:p>
          <a:p>
            <a:pPr lvl="0">
              <a:buNone/>
            </a:pPr>
            <a:r>
              <a:rPr lang="es-AR" dirty="0" smtClean="0"/>
              <a:t>2.Se </a:t>
            </a:r>
            <a:r>
              <a:rPr lang="es-AR" dirty="0" smtClean="0"/>
              <a:t>multiplica posteriormente por la función del filtro que ha sido escogido,</a:t>
            </a:r>
          </a:p>
          <a:p>
            <a:pPr lvl="0">
              <a:buNone/>
            </a:pPr>
            <a:r>
              <a:rPr lang="es-AR" dirty="0" smtClean="0"/>
              <a:t>3.Para </a:t>
            </a:r>
            <a:r>
              <a:rPr lang="es-AR" dirty="0" smtClean="0"/>
              <a:t>concluir re-transformándola al dominio espacial empleando la Transformada Inversa de Fourier.</a:t>
            </a:r>
          </a:p>
          <a:p>
            <a:endParaRPr lang="es-A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260648"/>
            <a:ext cx="7772400" cy="3384376"/>
          </a:xfrm>
        </p:spPr>
        <p:txBody>
          <a:bodyPr>
            <a:normAutofit fontScale="85000" lnSpcReduction="10000"/>
          </a:bodyPr>
          <a:lstStyle/>
          <a:p>
            <a:pPr>
              <a:buNone/>
            </a:pPr>
            <a:r>
              <a:rPr lang="es-AR" i="1" dirty="0" smtClean="0"/>
              <a:t>Teorema de la </a:t>
            </a:r>
            <a:r>
              <a:rPr lang="es-AR" i="1" dirty="0" err="1" smtClean="0"/>
              <a:t>Convolución</a:t>
            </a:r>
            <a:r>
              <a:rPr lang="es-AR" i="1" dirty="0" smtClean="0"/>
              <a:t> (frecuencia): </a:t>
            </a:r>
            <a:r>
              <a:rPr lang="es-AR" b="1" i="1" dirty="0" smtClean="0"/>
              <a:t> </a:t>
            </a:r>
            <a:r>
              <a:rPr lang="es-AR" b="1" i="1" dirty="0" smtClean="0"/>
              <a:t>G(</a:t>
            </a:r>
            <a:r>
              <a:rPr lang="es-AR" b="1" i="1" dirty="0" err="1" smtClean="0"/>
              <a:t>u,v</a:t>
            </a:r>
            <a:r>
              <a:rPr lang="es-AR" b="1" i="1" dirty="0" smtClean="0"/>
              <a:t>)=F(</a:t>
            </a:r>
            <a:r>
              <a:rPr lang="es-AR" b="1" i="1" dirty="0" err="1" smtClean="0"/>
              <a:t>u,v</a:t>
            </a:r>
            <a:r>
              <a:rPr lang="es-AR" b="1" i="1" dirty="0" smtClean="0"/>
              <a:t>)*H(</a:t>
            </a:r>
            <a:r>
              <a:rPr lang="es-AR" b="1" i="1" dirty="0" err="1" smtClean="0"/>
              <a:t>u,v</a:t>
            </a:r>
            <a:r>
              <a:rPr lang="es-AR" b="1" i="1" dirty="0" smtClean="0"/>
              <a:t>)</a:t>
            </a:r>
            <a:endParaRPr lang="es-AR" dirty="0" smtClean="0"/>
          </a:p>
          <a:p>
            <a:pPr>
              <a:buNone/>
            </a:pPr>
            <a:r>
              <a:rPr lang="es-AR" i="1" dirty="0" smtClean="0"/>
              <a:t>F(</a:t>
            </a:r>
            <a:r>
              <a:rPr lang="es-AR" i="1" dirty="0" err="1" smtClean="0"/>
              <a:t>u,v</a:t>
            </a:r>
            <a:r>
              <a:rPr lang="es-AR" i="1" dirty="0" smtClean="0"/>
              <a:t>)</a:t>
            </a:r>
            <a:r>
              <a:rPr lang="es-AR" dirty="0" smtClean="0"/>
              <a:t>: transformada de Fourier de la imagen original.</a:t>
            </a:r>
          </a:p>
          <a:p>
            <a:pPr>
              <a:buNone/>
            </a:pPr>
            <a:r>
              <a:rPr lang="es-AR" i="1" dirty="0" smtClean="0"/>
              <a:t>H(</a:t>
            </a:r>
            <a:r>
              <a:rPr lang="es-AR" i="1" dirty="0" err="1" smtClean="0"/>
              <a:t>u,v</a:t>
            </a:r>
            <a:r>
              <a:rPr lang="es-AR" i="1" dirty="0" smtClean="0"/>
              <a:t>)</a:t>
            </a:r>
            <a:r>
              <a:rPr lang="es-AR" dirty="0" smtClean="0"/>
              <a:t>: filtro atenuador de frecuencias.</a:t>
            </a:r>
          </a:p>
          <a:p>
            <a:pPr>
              <a:buNone/>
            </a:pPr>
            <a:r>
              <a:rPr lang="es-AR" dirty="0" smtClean="0"/>
              <a:t>Como la multiplicación en el espacio de Fourier es idéntica a la </a:t>
            </a:r>
            <a:r>
              <a:rPr lang="es-AR" dirty="0" err="1" smtClean="0"/>
              <a:t>convolución</a:t>
            </a:r>
            <a:r>
              <a:rPr lang="es-AR" dirty="0" smtClean="0"/>
              <a:t> en el dominio espacial, todos los filtros podrían, en teoría, ser implementados como un filtro espacial. </a:t>
            </a:r>
          </a:p>
          <a:p>
            <a:endParaRPr lang="es-AR" dirty="0"/>
          </a:p>
        </p:txBody>
      </p:sp>
      <p:pic>
        <p:nvPicPr>
          <p:cNvPr id="4" name="6 Imagen" descr="linnnnj.jpg"/>
          <p:cNvPicPr/>
          <p:nvPr/>
        </p:nvPicPr>
        <p:blipFill>
          <a:blip r:embed="rId2" cstate="print"/>
          <a:stretch>
            <a:fillRect/>
          </a:stretch>
        </p:blipFill>
        <p:spPr>
          <a:xfrm>
            <a:off x="683568" y="4077072"/>
            <a:ext cx="8208912" cy="2016224"/>
          </a:xfrm>
          <a:prstGeom prst="rect">
            <a:avLst/>
          </a:prstGeom>
        </p:spPr>
      </p:pic>
      <p:sp>
        <p:nvSpPr>
          <p:cNvPr id="5" name="4 CuadroTexto"/>
          <p:cNvSpPr txBox="1"/>
          <p:nvPr/>
        </p:nvSpPr>
        <p:spPr>
          <a:xfrm>
            <a:off x="827584" y="6165304"/>
            <a:ext cx="8316416" cy="369332"/>
          </a:xfrm>
          <a:prstGeom prst="rect">
            <a:avLst/>
          </a:prstGeom>
          <a:noFill/>
        </p:spPr>
        <p:txBody>
          <a:bodyPr wrap="square" rtlCol="0">
            <a:spAutoFit/>
          </a:bodyPr>
          <a:lstStyle/>
          <a:p>
            <a:r>
              <a:rPr lang="es-AR" dirty="0"/>
              <a:t>Etapas del procesamiento de imágenes en el dominio de la frecuencia.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0"/>
            <a:ext cx="7772400" cy="914400"/>
          </a:xfrm>
        </p:spPr>
        <p:txBody>
          <a:bodyPr/>
          <a:lstStyle/>
          <a:p>
            <a:r>
              <a:rPr lang="es-AR" dirty="0" err="1" smtClean="0"/>
              <a:t>Convolución</a:t>
            </a:r>
            <a:endParaRPr lang="es-AR" dirty="0"/>
          </a:p>
        </p:txBody>
      </p:sp>
      <p:sp>
        <p:nvSpPr>
          <p:cNvPr id="3" name="2 Marcador de contenido"/>
          <p:cNvSpPr>
            <a:spLocks noGrp="1"/>
          </p:cNvSpPr>
          <p:nvPr>
            <p:ph idx="1"/>
          </p:nvPr>
        </p:nvSpPr>
        <p:spPr>
          <a:xfrm>
            <a:off x="971600" y="1124744"/>
            <a:ext cx="7772400" cy="4572000"/>
          </a:xfrm>
        </p:spPr>
        <p:txBody>
          <a:bodyPr>
            <a:normAutofit fontScale="92500"/>
          </a:bodyPr>
          <a:lstStyle/>
          <a:p>
            <a:pPr>
              <a:buNone/>
            </a:pPr>
            <a:r>
              <a:rPr lang="es-AR" dirty="0" smtClean="0"/>
              <a:t>    En matemáticas</a:t>
            </a:r>
            <a:r>
              <a:rPr lang="es-AR" dirty="0" smtClean="0"/>
              <a:t> y, en particular, </a:t>
            </a:r>
            <a:r>
              <a:rPr lang="es-AR" dirty="0" smtClean="0"/>
              <a:t>análisis funcional </a:t>
            </a:r>
            <a:r>
              <a:rPr lang="es-AR" dirty="0" smtClean="0"/>
              <a:t>una </a:t>
            </a:r>
            <a:r>
              <a:rPr lang="es-AR" dirty="0" err="1" smtClean="0"/>
              <a:t>convolución</a:t>
            </a:r>
            <a:r>
              <a:rPr lang="es-AR" dirty="0" smtClean="0"/>
              <a:t> es </a:t>
            </a:r>
            <a:r>
              <a:rPr lang="es-AR" dirty="0" smtClean="0"/>
              <a:t>un operador matemático </a:t>
            </a:r>
            <a:r>
              <a:rPr lang="es-AR" dirty="0" smtClean="0"/>
              <a:t>que transforma </a:t>
            </a:r>
            <a:r>
              <a:rPr lang="es-AR" dirty="0" smtClean="0"/>
              <a:t>dos  funciones </a:t>
            </a:r>
            <a:r>
              <a:rPr lang="es-AR" dirty="0" smtClean="0"/>
              <a:t> </a:t>
            </a:r>
            <a:r>
              <a:rPr lang="es-AR" i="1" dirty="0" smtClean="0"/>
              <a:t>f</a:t>
            </a:r>
            <a:r>
              <a:rPr lang="es-AR" dirty="0" smtClean="0"/>
              <a:t> y </a:t>
            </a:r>
            <a:r>
              <a:rPr lang="es-AR" i="1" dirty="0" smtClean="0"/>
              <a:t>g</a:t>
            </a:r>
            <a:r>
              <a:rPr lang="es-AR" dirty="0" smtClean="0"/>
              <a:t> en una tercera función que en cierto sentido representa la magnitud en la que se superponen </a:t>
            </a:r>
            <a:r>
              <a:rPr lang="es-AR" i="1" dirty="0" smtClean="0"/>
              <a:t>f</a:t>
            </a:r>
            <a:r>
              <a:rPr lang="es-AR" dirty="0" smtClean="0"/>
              <a:t> y una versión trasladada </a:t>
            </a:r>
            <a:r>
              <a:rPr lang="es-AR" dirty="0" smtClean="0"/>
              <a:t>e invertida </a:t>
            </a:r>
            <a:r>
              <a:rPr lang="es-AR" dirty="0" smtClean="0"/>
              <a:t>de </a:t>
            </a:r>
            <a:r>
              <a:rPr lang="es-AR" i="1" dirty="0" smtClean="0"/>
              <a:t>g</a:t>
            </a:r>
            <a:r>
              <a:rPr lang="es-AR" dirty="0" smtClean="0"/>
              <a:t>. La </a:t>
            </a:r>
            <a:r>
              <a:rPr lang="es-AR" dirty="0" err="1" smtClean="0"/>
              <a:t>convolución</a:t>
            </a:r>
            <a:r>
              <a:rPr lang="es-AR" dirty="0" smtClean="0"/>
              <a:t> </a:t>
            </a:r>
            <a:r>
              <a:rPr lang="es-AR" dirty="0" smtClean="0"/>
              <a:t>de f</a:t>
            </a:r>
            <a:r>
              <a:rPr lang="es-AR" dirty="0" smtClean="0"/>
              <a:t> y </a:t>
            </a:r>
            <a:r>
              <a:rPr lang="es-AR" dirty="0" smtClean="0"/>
              <a:t>g</a:t>
            </a:r>
            <a:r>
              <a:rPr lang="es-AR" dirty="0" smtClean="0"/>
              <a:t> se denota </a:t>
            </a:r>
            <a:endParaRPr lang="es-AR" dirty="0" smtClean="0"/>
          </a:p>
          <a:p>
            <a:pPr>
              <a:buNone/>
            </a:pPr>
            <a:r>
              <a:rPr lang="es-AR" dirty="0" smtClean="0"/>
              <a:t> </a:t>
            </a:r>
            <a:r>
              <a:rPr lang="es-AR" dirty="0" smtClean="0"/>
              <a:t>    f </a:t>
            </a:r>
            <a:r>
              <a:rPr lang="es-AR" dirty="0" smtClean="0"/>
              <a:t>* g. Se define como la integral del producto de ambas funciones después de desplazar una de ellas una distancia t </a:t>
            </a:r>
            <a:r>
              <a:rPr lang="es-AR" dirty="0" smtClean="0"/>
              <a:t>.</a:t>
            </a:r>
          </a:p>
          <a:p>
            <a:pPr>
              <a:buNone/>
            </a:pPr>
            <a:endParaRPr lang="es-AR" dirty="0" smtClean="0"/>
          </a:p>
          <a:p>
            <a:pPr>
              <a:buNone/>
            </a:pPr>
            <a:endParaRPr lang="es-AR" dirty="0"/>
          </a:p>
        </p:txBody>
      </p:sp>
      <p:sp>
        <p:nvSpPr>
          <p:cNvPr id="36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sp>
        <p:nvSpPr>
          <p:cNvPr id="368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8 Imagen" descr="ff.png"/>
          <p:cNvPicPr>
            <a:picLocks noGrp="1"/>
          </p:cNvPicPr>
          <p:nvPr>
            <p:ph idx="1"/>
          </p:nvPr>
        </p:nvPicPr>
        <p:blipFill>
          <a:blip r:embed="rId2" cstate="print"/>
          <a:stretch>
            <a:fillRect/>
          </a:stretch>
        </p:blipFill>
        <p:spPr>
          <a:xfrm>
            <a:off x="2483768" y="476672"/>
            <a:ext cx="4536504" cy="1152128"/>
          </a:xfrm>
          <a:prstGeom prst="rect">
            <a:avLst/>
          </a:prstGeom>
        </p:spPr>
      </p:pic>
      <p:sp>
        <p:nvSpPr>
          <p:cNvPr id="5" name="4 CuadroTexto"/>
          <p:cNvSpPr txBox="1"/>
          <p:nvPr/>
        </p:nvSpPr>
        <p:spPr>
          <a:xfrm>
            <a:off x="1115616" y="2204864"/>
            <a:ext cx="8028384" cy="4247317"/>
          </a:xfrm>
          <a:prstGeom prst="rect">
            <a:avLst/>
          </a:prstGeom>
          <a:noFill/>
        </p:spPr>
        <p:txBody>
          <a:bodyPr wrap="square" rtlCol="0">
            <a:spAutoFit/>
          </a:bodyPr>
          <a:lstStyle/>
          <a:p>
            <a:r>
              <a:rPr lang="es-AR" sz="2800" dirty="0"/>
              <a:t>El intervalo de integración dependerá del </a:t>
            </a:r>
            <a:r>
              <a:rPr lang="es-AR" sz="2800" dirty="0" smtClean="0"/>
              <a:t> dominio</a:t>
            </a:r>
            <a:r>
              <a:rPr lang="es-AR" sz="2800" dirty="0"/>
              <a:t> sobre el que estén definidas las funciones. En el caso de un rango de integración finito, </a:t>
            </a:r>
            <a:r>
              <a:rPr lang="es-AR" sz="2800" i="1" dirty="0"/>
              <a:t>f</a:t>
            </a:r>
            <a:r>
              <a:rPr lang="es-AR" sz="2800" dirty="0"/>
              <a:t> y </a:t>
            </a:r>
            <a:r>
              <a:rPr lang="es-AR" sz="2800" i="1" dirty="0"/>
              <a:t>g</a:t>
            </a:r>
            <a:r>
              <a:rPr lang="es-AR" sz="2800" dirty="0"/>
              <a:t> se consideran a menudo como extendidas, periódicamente en ambas direcciones, tal que el término </a:t>
            </a:r>
            <a:r>
              <a:rPr lang="es-AR" sz="2800" i="1" dirty="0"/>
              <a:t>g</a:t>
            </a:r>
            <a:r>
              <a:rPr lang="es-AR" sz="2800" dirty="0"/>
              <a:t>(</a:t>
            </a:r>
            <a:r>
              <a:rPr lang="es-AR" sz="2800" i="1" dirty="0"/>
              <a:t>t</a:t>
            </a:r>
            <a:r>
              <a:rPr lang="es-AR" sz="2800" dirty="0"/>
              <a:t> - η) no implique una violación en el rango. Cuando usamos estos dominios periódicos la </a:t>
            </a:r>
            <a:r>
              <a:rPr lang="es-AR" sz="2800" dirty="0" err="1"/>
              <a:t>convolución</a:t>
            </a:r>
            <a:r>
              <a:rPr lang="es-AR" sz="2800" dirty="0"/>
              <a:t> a veces se llama cíclica. Desde luego que también es posible extender con ceros los dominios. </a:t>
            </a:r>
          </a:p>
          <a:p>
            <a:endParaRPr lang="es-A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10 Imagen" descr="800px-Convolution3.PNG"/>
          <p:cNvPicPr>
            <a:picLocks noGrp="1"/>
          </p:cNvPicPr>
          <p:nvPr>
            <p:ph idx="1"/>
          </p:nvPr>
        </p:nvPicPr>
        <p:blipFill>
          <a:blip r:embed="rId2" cstate="print"/>
          <a:stretch>
            <a:fillRect/>
          </a:stretch>
        </p:blipFill>
        <p:spPr>
          <a:xfrm>
            <a:off x="2195736" y="404664"/>
            <a:ext cx="5337127" cy="587967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260648"/>
            <a:ext cx="7772400" cy="914400"/>
          </a:xfrm>
        </p:spPr>
        <p:txBody>
          <a:bodyPr/>
          <a:lstStyle/>
          <a:p>
            <a:r>
              <a:rPr lang="es-AR" dirty="0" smtClean="0"/>
              <a:t>Explicación visual de la </a:t>
            </a:r>
            <a:r>
              <a:rPr lang="es-AR" dirty="0" err="1" smtClean="0"/>
              <a:t>convolución</a:t>
            </a:r>
            <a:r>
              <a:rPr lang="es-AR" dirty="0" smtClean="0"/>
              <a:t>:</a:t>
            </a:r>
            <a:endParaRPr lang="es-AR" dirty="0"/>
          </a:p>
        </p:txBody>
      </p:sp>
      <p:sp>
        <p:nvSpPr>
          <p:cNvPr id="3" name="2 Marcador de contenido"/>
          <p:cNvSpPr>
            <a:spLocks noGrp="1"/>
          </p:cNvSpPr>
          <p:nvPr>
            <p:ph idx="1"/>
          </p:nvPr>
        </p:nvSpPr>
        <p:spPr/>
        <p:txBody>
          <a:bodyPr>
            <a:normAutofit fontScale="77500" lnSpcReduction="20000"/>
          </a:bodyPr>
          <a:lstStyle/>
          <a:p>
            <a:pPr lvl="0"/>
            <a:r>
              <a:rPr lang="es-AR" dirty="0" smtClean="0"/>
              <a:t>Expresar cada función en términos de una variable ficticia τ. </a:t>
            </a:r>
          </a:p>
          <a:p>
            <a:pPr lvl="0"/>
            <a:r>
              <a:rPr lang="es-AR" dirty="0" smtClean="0"/>
              <a:t> Reflejar una de las funciones: g(τ) → g(-τ). </a:t>
            </a:r>
          </a:p>
          <a:p>
            <a:pPr lvl="0"/>
            <a:r>
              <a:rPr lang="es-AR" dirty="0" smtClean="0"/>
              <a:t>Añadir un tiempo de desplazamiento t, lo que permite que g(t - τ) se deslice a lo largo del eje τ. </a:t>
            </a:r>
          </a:p>
          <a:p>
            <a:pPr lvl="0"/>
            <a:r>
              <a:rPr lang="es-AR" dirty="0" smtClean="0"/>
              <a:t> Hacer t igual a -∞ y deslizarlo hasta llegar a +∞. Siempre que las dos funciones se intersequen, encontrar la integral de su producto. En otras palabras, calcular el promedio ponderado desplazado de la función f(τ), donde la función peso es g(-τ). La forma de onda resultante es la </a:t>
            </a:r>
            <a:r>
              <a:rPr lang="es-AR" dirty="0" err="1" smtClean="0"/>
              <a:t>convolución</a:t>
            </a:r>
            <a:r>
              <a:rPr lang="es-AR" dirty="0" smtClean="0"/>
              <a:t> de las funciones f y g. Si f(t) es un impulso unitario, el resultado de este proceso es simplemente g(t), que se denomina por tanto la respuesta del impulso.</a:t>
            </a:r>
          </a:p>
          <a:p>
            <a:endParaRPr lang="es-A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0"/>
            <a:ext cx="7772400" cy="914400"/>
          </a:xfrm>
        </p:spPr>
        <p:txBody>
          <a:bodyPr/>
          <a:lstStyle/>
          <a:p>
            <a:r>
              <a:rPr lang="es-AR" u="sng" dirty="0" smtClean="0"/>
              <a:t>Tipos de </a:t>
            </a:r>
            <a:r>
              <a:rPr lang="es-AR" u="sng" dirty="0" err="1" smtClean="0"/>
              <a:t>convolucion</a:t>
            </a:r>
            <a:r>
              <a:rPr lang="es-AR" u="sng" dirty="0" smtClean="0"/>
              <a:t> </a:t>
            </a:r>
            <a:r>
              <a:rPr lang="es-AR" dirty="0" smtClean="0"/>
              <a:t/>
            </a:r>
            <a:br>
              <a:rPr lang="es-AR" dirty="0" smtClean="0"/>
            </a:br>
            <a:endParaRPr lang="es-AR" dirty="0"/>
          </a:p>
        </p:txBody>
      </p:sp>
      <p:sp>
        <p:nvSpPr>
          <p:cNvPr id="3" name="2 Marcador de contenido"/>
          <p:cNvSpPr>
            <a:spLocks noGrp="1"/>
          </p:cNvSpPr>
          <p:nvPr>
            <p:ph idx="1"/>
          </p:nvPr>
        </p:nvSpPr>
        <p:spPr>
          <a:xfrm>
            <a:off x="899592" y="836712"/>
            <a:ext cx="7772400" cy="4572000"/>
          </a:xfrm>
        </p:spPr>
        <p:txBody>
          <a:bodyPr>
            <a:normAutofit fontScale="85000" lnSpcReduction="10000"/>
          </a:bodyPr>
          <a:lstStyle/>
          <a:p>
            <a:r>
              <a:rPr lang="es-AR" dirty="0" err="1" smtClean="0"/>
              <a:t>Convolucion</a:t>
            </a:r>
            <a:r>
              <a:rPr lang="es-AR" dirty="0" smtClean="0"/>
              <a:t> discreta</a:t>
            </a:r>
          </a:p>
          <a:p>
            <a:pPr>
              <a:buNone/>
            </a:pPr>
            <a:r>
              <a:rPr lang="es-AR" dirty="0" smtClean="0"/>
              <a:t>      Cuando </a:t>
            </a:r>
            <a:r>
              <a:rPr lang="es-AR" dirty="0" smtClean="0"/>
              <a:t>se trata de hacer un procesamiento digital de señal no tiene sentido hablar de </a:t>
            </a:r>
            <a:r>
              <a:rPr lang="es-AR" dirty="0" err="1" smtClean="0"/>
              <a:t>convoluciones</a:t>
            </a:r>
            <a:r>
              <a:rPr lang="es-AR" dirty="0" smtClean="0"/>
              <a:t> aplicando estrictamente la definición ya que solo disponemos de valores en instantes discretos de tiempo. Es necesario, pues, una aproximación numérica. Para realizar la </a:t>
            </a:r>
            <a:r>
              <a:rPr lang="es-AR" dirty="0" err="1" smtClean="0"/>
              <a:t>convolución</a:t>
            </a:r>
            <a:r>
              <a:rPr lang="es-AR" dirty="0" smtClean="0"/>
              <a:t> entre dos señales, se evaluará el área de la función </a:t>
            </a:r>
            <a:r>
              <a:rPr lang="es-AR" dirty="0" smtClean="0"/>
              <a:t>: x( </a:t>
            </a:r>
            <a:r>
              <a:rPr lang="el-GR" dirty="0" smtClean="0"/>
              <a:t>τ</a:t>
            </a:r>
            <a:r>
              <a:rPr lang="es-AR" dirty="0" smtClean="0"/>
              <a:t>)*h(t-</a:t>
            </a:r>
            <a:r>
              <a:rPr lang="el-GR" dirty="0" smtClean="0"/>
              <a:t>τ</a:t>
            </a:r>
            <a:r>
              <a:rPr lang="es-AR" dirty="0" smtClean="0"/>
              <a:t>)</a:t>
            </a:r>
          </a:p>
          <a:p>
            <a:pPr>
              <a:buNone/>
            </a:pPr>
            <a:r>
              <a:rPr lang="es-AR" dirty="0" smtClean="0"/>
              <a:t>. </a:t>
            </a:r>
            <a:r>
              <a:rPr lang="es-AR" dirty="0" smtClean="0"/>
              <a:t>Para ello, disponemos de muestreos de ambas señales en los instantes de tiempo </a:t>
            </a:r>
            <a:r>
              <a:rPr lang="es-AR" dirty="0" err="1" smtClean="0"/>
              <a:t>nt</a:t>
            </a:r>
            <a:r>
              <a:rPr lang="es-AR" dirty="0" smtClean="0"/>
              <a:t>, que llamaremos </a:t>
            </a:r>
            <a:r>
              <a:rPr lang="es-AR" dirty="0" smtClean="0"/>
              <a:t> x[k]</a:t>
            </a:r>
            <a:r>
              <a:rPr lang="es-AR" dirty="0" smtClean="0"/>
              <a:t> y </a:t>
            </a:r>
            <a:r>
              <a:rPr lang="es-AR" dirty="0" smtClean="0"/>
              <a:t>h[n-k] </a:t>
            </a:r>
            <a:r>
              <a:rPr lang="es-AR" dirty="0" smtClean="0"/>
              <a:t> (donde n y k son enteros).El área es, </a:t>
            </a:r>
            <a:r>
              <a:rPr lang="es-AR" dirty="0" smtClean="0"/>
              <a:t>por  tanto: </a:t>
            </a:r>
            <a:endParaRPr lang="es-AR" dirty="0" smtClean="0"/>
          </a:p>
          <a:p>
            <a:endParaRPr lang="es-AR" dirty="0"/>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sp>
        <p:nvSpPr>
          <p:cNvPr id="3277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sp>
        <p:nvSpPr>
          <p:cNvPr id="327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sp>
        <p:nvSpPr>
          <p:cNvPr id="32777" name="Rectangle 9"/>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3277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sp>
        <p:nvSpPr>
          <p:cNvPr id="32780" name="Rectangle 12"/>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3278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32781" name="Picture 1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35696" y="5517232"/>
            <a:ext cx="6038788" cy="903162"/>
          </a:xfrm>
          <a:prstGeom prst="rect">
            <a:avLst/>
          </a:prstGeom>
          <a:noFill/>
        </p:spPr>
      </p:pic>
      <p:sp>
        <p:nvSpPr>
          <p:cNvPr id="32783" name="Rectangle 15"/>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332656"/>
            <a:ext cx="7772400" cy="4572000"/>
          </a:xfrm>
        </p:spPr>
        <p:txBody>
          <a:bodyPr/>
          <a:lstStyle/>
          <a:p>
            <a:pPr>
              <a:buNone/>
            </a:pPr>
            <a:r>
              <a:rPr lang="es-AR" dirty="0" smtClean="0"/>
              <a:t>La </a:t>
            </a:r>
            <a:r>
              <a:rPr lang="es-AR" dirty="0" err="1" smtClean="0"/>
              <a:t>convolucion</a:t>
            </a:r>
            <a:r>
              <a:rPr lang="es-AR" dirty="0" smtClean="0"/>
              <a:t> discreta se determina por un intervalo de muestreo t=1.</a:t>
            </a:r>
          </a:p>
          <a:p>
            <a:endParaRPr lang="es-AR" dirty="0"/>
          </a:p>
        </p:txBody>
      </p:sp>
      <p:sp>
        <p:nvSpPr>
          <p:cNvPr id="317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317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79712" y="1484784"/>
            <a:ext cx="4719524" cy="936104"/>
          </a:xfrm>
          <a:prstGeom prst="rect">
            <a:avLst/>
          </a:prstGeom>
          <a:noFill/>
        </p:spPr>
      </p:pic>
      <p:sp>
        <p:nvSpPr>
          <p:cNvPr id="31747" name="Rectangle 3"/>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6 CuadroTexto"/>
          <p:cNvSpPr txBox="1"/>
          <p:nvPr/>
        </p:nvSpPr>
        <p:spPr>
          <a:xfrm>
            <a:off x="1115616" y="2564904"/>
            <a:ext cx="6480720" cy="2954655"/>
          </a:xfrm>
          <a:prstGeom prst="rect">
            <a:avLst/>
          </a:prstGeom>
          <a:noFill/>
        </p:spPr>
        <p:txBody>
          <a:bodyPr wrap="square" rtlCol="0">
            <a:spAutoFit/>
          </a:bodyPr>
          <a:lstStyle/>
          <a:p>
            <a:pPr>
              <a:buFont typeface="Wingdings" pitchFamily="2" charset="2"/>
              <a:buChar char="§"/>
            </a:pPr>
            <a:r>
              <a:rPr lang="es-AR" sz="2800" dirty="0" err="1"/>
              <a:t>Convolucion</a:t>
            </a:r>
            <a:r>
              <a:rPr lang="es-AR" sz="2800" dirty="0"/>
              <a:t> circular</a:t>
            </a:r>
          </a:p>
          <a:p>
            <a:r>
              <a:rPr lang="es-AR" sz="2800" dirty="0"/>
              <a:t>Cuando una </a:t>
            </a:r>
            <a:r>
              <a:rPr lang="es-AR" sz="2800" dirty="0" smtClean="0"/>
              <a:t>función </a:t>
            </a:r>
            <a:r>
              <a:rPr lang="es-AR" sz="2800" dirty="0"/>
              <a:t> </a:t>
            </a:r>
            <a:r>
              <a:rPr lang="es-AR" sz="2800" dirty="0" smtClean="0"/>
              <a:t>        es </a:t>
            </a:r>
            <a:r>
              <a:rPr lang="es-AR" sz="2800" dirty="0"/>
              <a:t>periódica de período </a:t>
            </a:r>
            <a:r>
              <a:rPr lang="es-AR" sz="2800" dirty="0" smtClean="0"/>
              <a:t>T</a:t>
            </a:r>
            <a:r>
              <a:rPr lang="es-AR" sz="2800" dirty="0"/>
              <a:t>, entonces para aquellas funciones </a:t>
            </a:r>
            <a:r>
              <a:rPr lang="es-AR" sz="2800" dirty="0" smtClean="0"/>
              <a:t> f</a:t>
            </a:r>
            <a:r>
              <a:rPr lang="es-AR" sz="2800" dirty="0"/>
              <a:t> para las </a:t>
            </a:r>
            <a:r>
              <a:rPr lang="es-AR" sz="2800" dirty="0" smtClean="0"/>
              <a:t>que existe                 , </a:t>
            </a:r>
            <a:r>
              <a:rPr lang="es-AR" sz="2800" dirty="0"/>
              <a:t>su </a:t>
            </a:r>
            <a:r>
              <a:rPr lang="es-AR" sz="2800" dirty="0" err="1"/>
              <a:t>convolución</a:t>
            </a:r>
            <a:r>
              <a:rPr lang="es-AR" sz="2800" dirty="0"/>
              <a:t> es también periódica e igual a</a:t>
            </a:r>
            <a:r>
              <a:rPr lang="es-AR" sz="2800" dirty="0" smtClean="0"/>
              <a:t>:</a:t>
            </a:r>
          </a:p>
          <a:p>
            <a:endParaRPr lang="es-AR" sz="2800" dirty="0"/>
          </a:p>
          <a:p>
            <a:endParaRPr lang="es-AR" dirty="0"/>
          </a:p>
        </p:txBody>
      </p:sp>
      <p:sp>
        <p:nvSpPr>
          <p:cNvPr id="317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3174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139952" y="2996952"/>
            <a:ext cx="432048" cy="513057"/>
          </a:xfrm>
          <a:prstGeom prst="rect">
            <a:avLst/>
          </a:prstGeom>
          <a:noFill/>
        </p:spPr>
      </p:pic>
      <p:sp>
        <p:nvSpPr>
          <p:cNvPr id="3175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31750"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652120" y="3861048"/>
            <a:ext cx="1008112" cy="517679"/>
          </a:xfrm>
          <a:prstGeom prst="rect">
            <a:avLst/>
          </a:prstGeom>
          <a:noFill/>
        </p:spPr>
      </p:pic>
      <p:sp>
        <p:nvSpPr>
          <p:cNvPr id="3175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31752" name="Picture 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475656" y="5013176"/>
            <a:ext cx="6300700" cy="1008112"/>
          </a:xfrm>
          <a:prstGeom prst="rect">
            <a:avLst/>
          </a:prstGeom>
          <a:noFill/>
        </p:spPr>
      </p:pic>
      <p:sp>
        <p:nvSpPr>
          <p:cNvPr id="31754" name="Rectangle 10"/>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980728"/>
            <a:ext cx="7772400" cy="4572000"/>
          </a:xfrm>
        </p:spPr>
        <p:txBody>
          <a:bodyPr>
            <a:normAutofit fontScale="85000" lnSpcReduction="20000"/>
          </a:bodyPr>
          <a:lstStyle/>
          <a:p>
            <a:r>
              <a:rPr lang="es-AR" dirty="0" smtClean="0"/>
              <a:t>Donde t0  </a:t>
            </a:r>
            <a:r>
              <a:rPr lang="es-AR" dirty="0" smtClean="0"/>
              <a:t>se escoge arbitrariamente. La suma bajo el integrando se denomina extensión periódica de la función </a:t>
            </a:r>
            <a:r>
              <a:rPr lang="es-AR" dirty="0" smtClean="0"/>
              <a:t>f. </a:t>
            </a:r>
            <a:r>
              <a:rPr lang="es-AR" dirty="0" smtClean="0"/>
              <a:t>Si </a:t>
            </a:r>
            <a:r>
              <a:rPr lang="es-AR" dirty="0" err="1" smtClean="0"/>
              <a:t>gT</a:t>
            </a:r>
            <a:r>
              <a:rPr lang="es-AR" dirty="0" smtClean="0"/>
              <a:t> </a:t>
            </a:r>
            <a:r>
              <a:rPr lang="es-AR" dirty="0" smtClean="0"/>
              <a:t>es una extensión periódica de otra </a:t>
            </a:r>
            <a:r>
              <a:rPr lang="es-AR" dirty="0" smtClean="0"/>
              <a:t>función g </a:t>
            </a:r>
            <a:r>
              <a:rPr lang="es-AR" dirty="0" smtClean="0"/>
              <a:t>, entonces  </a:t>
            </a:r>
            <a:r>
              <a:rPr lang="es-AR" dirty="0" smtClean="0"/>
              <a:t>f * </a:t>
            </a:r>
            <a:r>
              <a:rPr lang="es-AR" dirty="0" err="1" smtClean="0"/>
              <a:t>gT</a:t>
            </a:r>
            <a:r>
              <a:rPr lang="es-AR" dirty="0" smtClean="0"/>
              <a:t>     se </a:t>
            </a:r>
            <a:r>
              <a:rPr lang="es-AR" dirty="0" smtClean="0"/>
              <a:t>denomina </a:t>
            </a:r>
            <a:r>
              <a:rPr lang="es-AR" dirty="0" err="1" smtClean="0"/>
              <a:t>convolución</a:t>
            </a:r>
            <a:r>
              <a:rPr lang="es-AR" dirty="0" smtClean="0"/>
              <a:t> circular, cíclica o periódica </a:t>
            </a:r>
            <a:r>
              <a:rPr lang="es-AR" dirty="0" smtClean="0"/>
              <a:t>de f  </a:t>
            </a:r>
            <a:r>
              <a:rPr lang="es-AR" dirty="0" smtClean="0"/>
              <a:t>y </a:t>
            </a:r>
            <a:r>
              <a:rPr lang="es-AR" dirty="0" smtClean="0"/>
              <a:t>g.</a:t>
            </a:r>
            <a:endParaRPr lang="es-AR" dirty="0" smtClean="0"/>
          </a:p>
          <a:p>
            <a:r>
              <a:rPr lang="es-AR" dirty="0" smtClean="0"/>
              <a:t>Método para calcular la </a:t>
            </a:r>
            <a:r>
              <a:rPr lang="es-AR" dirty="0" err="1" smtClean="0"/>
              <a:t>convolución</a:t>
            </a:r>
            <a:r>
              <a:rPr lang="es-AR" dirty="0" smtClean="0"/>
              <a:t> circular:</a:t>
            </a:r>
          </a:p>
          <a:p>
            <a:pPr lvl="0">
              <a:buNone/>
            </a:pPr>
            <a:r>
              <a:rPr lang="es-AR" dirty="0" smtClean="0"/>
              <a:t>1.Tenemos </a:t>
            </a:r>
            <a:r>
              <a:rPr lang="es-AR" dirty="0" smtClean="0"/>
              <a:t>dos círculos, uno exterior y otro interior. Vamos girando el circulo interior y sumando sus valores. </a:t>
            </a:r>
          </a:p>
          <a:p>
            <a:pPr lvl="0">
              <a:buNone/>
            </a:pPr>
            <a:r>
              <a:rPr lang="es-AR" dirty="0" smtClean="0"/>
              <a:t>2.Si </a:t>
            </a:r>
            <a:r>
              <a:rPr lang="es-AR" dirty="0" smtClean="0"/>
              <a:t>los dos círculos tienen diferentes tamaños, entonces al más pequeño le añadimos “0” al inicio, al final o a ambos. </a:t>
            </a:r>
          </a:p>
          <a:p>
            <a:endParaRPr lang="es-A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0"/>
            <a:ext cx="7772400" cy="914400"/>
          </a:xfrm>
        </p:spPr>
        <p:txBody>
          <a:bodyPr/>
          <a:lstStyle/>
          <a:p>
            <a:r>
              <a:rPr lang="es-AR" u="sng" dirty="0" smtClean="0"/>
              <a:t>Propiedades</a:t>
            </a:r>
            <a:r>
              <a:rPr lang="es-AR" dirty="0" smtClean="0"/>
              <a:t/>
            </a:r>
            <a:br>
              <a:rPr lang="es-AR" dirty="0" smtClean="0"/>
            </a:br>
            <a:endParaRPr lang="es-AR" dirty="0"/>
          </a:p>
        </p:txBody>
      </p:sp>
      <p:sp>
        <p:nvSpPr>
          <p:cNvPr id="3" name="2 Marcador de contenido"/>
          <p:cNvSpPr>
            <a:spLocks noGrp="1"/>
          </p:cNvSpPr>
          <p:nvPr>
            <p:ph idx="1"/>
          </p:nvPr>
        </p:nvSpPr>
        <p:spPr>
          <a:xfrm>
            <a:off x="683568" y="692696"/>
            <a:ext cx="7772400" cy="6480720"/>
          </a:xfrm>
        </p:spPr>
        <p:txBody>
          <a:bodyPr>
            <a:normAutofit fontScale="47500" lnSpcReduction="20000"/>
          </a:bodyPr>
          <a:lstStyle/>
          <a:p>
            <a:pPr>
              <a:buNone/>
            </a:pPr>
            <a:endParaRPr lang="es-AR" dirty="0" smtClean="0"/>
          </a:p>
          <a:p>
            <a:r>
              <a:rPr lang="es-AR" sz="4500" dirty="0" smtClean="0"/>
              <a:t>Conmutatividad</a:t>
            </a:r>
          </a:p>
          <a:p>
            <a:pPr>
              <a:buNone/>
            </a:pPr>
            <a:r>
              <a:rPr lang="es-AR" sz="4500" dirty="0" smtClean="0"/>
              <a:t>f * g= g * f</a:t>
            </a:r>
          </a:p>
          <a:p>
            <a:r>
              <a:rPr lang="es-AR" sz="4500" dirty="0" err="1" smtClean="0"/>
              <a:t>Asociatividad</a:t>
            </a:r>
            <a:endParaRPr lang="es-AR" sz="4500" dirty="0" smtClean="0"/>
          </a:p>
          <a:p>
            <a:pPr>
              <a:buNone/>
            </a:pPr>
            <a:r>
              <a:rPr lang="es-AR" sz="4500" dirty="0" smtClean="0"/>
              <a:t>f * (g * h)=(f * g) * h</a:t>
            </a:r>
          </a:p>
          <a:p>
            <a:r>
              <a:rPr lang="es-AR" sz="4500" dirty="0" err="1" smtClean="0"/>
              <a:t>Distributividad</a:t>
            </a:r>
            <a:endParaRPr lang="es-AR" sz="4500" dirty="0" smtClean="0"/>
          </a:p>
          <a:p>
            <a:pPr>
              <a:buNone/>
            </a:pPr>
            <a:r>
              <a:rPr lang="es-AR" sz="4500" dirty="0" smtClean="0"/>
              <a:t>f * (</a:t>
            </a:r>
            <a:r>
              <a:rPr lang="es-AR" sz="4500" dirty="0" err="1" smtClean="0"/>
              <a:t>g+h</a:t>
            </a:r>
            <a:r>
              <a:rPr lang="es-AR" sz="4500" dirty="0" smtClean="0"/>
              <a:t>) = (f * g) + (f * h)</a:t>
            </a:r>
          </a:p>
          <a:p>
            <a:r>
              <a:rPr lang="es-AR" sz="4500" dirty="0" err="1" smtClean="0"/>
              <a:t>Asoc</a:t>
            </a:r>
            <a:r>
              <a:rPr lang="es-AR" sz="4500" dirty="0" smtClean="0"/>
              <a:t> con un escalar</a:t>
            </a:r>
          </a:p>
          <a:p>
            <a:pPr>
              <a:buNone/>
            </a:pPr>
            <a:r>
              <a:rPr lang="es-AR" sz="4500" dirty="0" smtClean="0"/>
              <a:t>a (f * g) = (</a:t>
            </a:r>
            <a:r>
              <a:rPr lang="es-AR" sz="4500" dirty="0" err="1" smtClean="0"/>
              <a:t>af</a:t>
            </a:r>
            <a:r>
              <a:rPr lang="es-AR" sz="4500" dirty="0" smtClean="0"/>
              <a:t>) * g = f * (</a:t>
            </a:r>
            <a:r>
              <a:rPr lang="es-AR" sz="4500" dirty="0" err="1" smtClean="0"/>
              <a:t>ag</a:t>
            </a:r>
            <a:r>
              <a:rPr lang="es-AR" sz="4500" dirty="0" smtClean="0"/>
              <a:t>)  para todo complejo a</a:t>
            </a:r>
          </a:p>
          <a:p>
            <a:r>
              <a:rPr lang="es-AR" sz="4500" dirty="0" smtClean="0"/>
              <a:t>Regla de derivación </a:t>
            </a:r>
          </a:p>
          <a:p>
            <a:pPr>
              <a:buNone/>
            </a:pPr>
            <a:r>
              <a:rPr lang="es-AR" sz="4500" dirty="0" smtClean="0"/>
              <a:t>D (f * g) = </a:t>
            </a:r>
            <a:r>
              <a:rPr lang="es-AR" sz="4500" dirty="0" err="1" smtClean="0"/>
              <a:t>Df</a:t>
            </a:r>
            <a:r>
              <a:rPr lang="es-AR" sz="4500" dirty="0" smtClean="0"/>
              <a:t> * g= f * Dg</a:t>
            </a:r>
          </a:p>
          <a:p>
            <a:pPr>
              <a:buNone/>
            </a:pPr>
            <a:r>
              <a:rPr lang="es-AR" sz="4500" dirty="0" err="1" smtClean="0"/>
              <a:t>Df</a:t>
            </a:r>
            <a:r>
              <a:rPr lang="es-AR" sz="4500" dirty="0" smtClean="0"/>
              <a:t>(n)= f(n+1)-f(n)</a:t>
            </a:r>
          </a:p>
          <a:p>
            <a:r>
              <a:rPr lang="es-AR" sz="4500" dirty="0" smtClean="0"/>
              <a:t>Teorema de </a:t>
            </a:r>
            <a:r>
              <a:rPr lang="es-AR" sz="4500" dirty="0" err="1" smtClean="0"/>
              <a:t>convolucion</a:t>
            </a:r>
            <a:endParaRPr lang="es-AR" sz="4500" dirty="0" smtClean="0"/>
          </a:p>
          <a:p>
            <a:pPr>
              <a:buNone/>
            </a:pPr>
            <a:r>
              <a:rPr lang="es-AR" sz="4500" dirty="0" smtClean="0"/>
              <a:t>F(f * g)= (F(f)).(F(g))</a:t>
            </a:r>
          </a:p>
          <a:p>
            <a:r>
              <a:rPr lang="es-AR" sz="4500" dirty="0" err="1" smtClean="0"/>
              <a:t>Convolucion</a:t>
            </a:r>
            <a:r>
              <a:rPr lang="es-AR" sz="4500" dirty="0" smtClean="0"/>
              <a:t> con delta de </a:t>
            </a:r>
            <a:r>
              <a:rPr lang="es-AR" sz="4500" dirty="0" err="1" smtClean="0"/>
              <a:t>Dirac</a:t>
            </a:r>
            <a:endParaRPr lang="es-AR" sz="4500" dirty="0" smtClean="0"/>
          </a:p>
          <a:p>
            <a:r>
              <a:rPr lang="es-AR" sz="4500" dirty="0" smtClean="0"/>
              <a:t>f(t) * d(t)= f(t)</a:t>
            </a:r>
          </a:p>
          <a:p>
            <a:r>
              <a:rPr lang="es-AR" sz="4500" dirty="0" smtClean="0"/>
              <a:t>f(t) * d(t - t0)=f(t - t0)</a:t>
            </a:r>
          </a:p>
          <a:p>
            <a:r>
              <a:rPr lang="es-AR" sz="4500" dirty="0" smtClean="0"/>
              <a:t>f(t - t1) * d(t - t0)=f(t – t0 -t1)</a:t>
            </a:r>
          </a:p>
          <a:p>
            <a:endParaRPr lang="es-AR" dirty="0" smtClean="0"/>
          </a:p>
          <a:p>
            <a:endParaRPr lang="es-AR" dirty="0" smtClean="0"/>
          </a:p>
          <a:p>
            <a:endParaRPr lang="es-AR"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76672"/>
            <a:ext cx="8534400" cy="758952"/>
          </a:xfrm>
        </p:spPr>
        <p:txBody>
          <a:bodyPr>
            <a:normAutofit fontScale="90000"/>
          </a:bodyPr>
          <a:lstStyle/>
          <a:p>
            <a:r>
              <a:rPr lang="es-AR" u="sng" dirty="0" smtClean="0"/>
              <a:t> </a:t>
            </a:r>
            <a:r>
              <a:rPr lang="es-AR" u="sng" dirty="0" smtClean="0"/>
              <a:t>Mapa </a:t>
            </a:r>
            <a:r>
              <a:rPr lang="es-AR" u="sng" dirty="0" smtClean="0"/>
              <a:t>de bits</a:t>
            </a:r>
            <a:r>
              <a:rPr lang="es-AR" dirty="0" smtClean="0"/>
              <a:t/>
            </a:r>
            <a:br>
              <a:rPr lang="es-AR" dirty="0" smtClean="0"/>
            </a:br>
            <a:endParaRPr lang="es-AR" dirty="0"/>
          </a:p>
        </p:txBody>
      </p:sp>
      <p:pic>
        <p:nvPicPr>
          <p:cNvPr id="5" name="Imagen2"/>
          <p:cNvPicPr>
            <a:picLocks noGrp="1"/>
          </p:cNvPicPr>
          <p:nvPr>
            <p:ph idx="1"/>
          </p:nvPr>
        </p:nvPicPr>
        <p:blipFill>
          <a:blip r:embed="rId2" cstate="print">
            <a:alphaModFix/>
            <a:lum/>
          </a:blip>
          <a:stretch>
            <a:fillRect/>
          </a:stretch>
        </p:blipFill>
        <p:spPr>
          <a:xfrm>
            <a:off x="1907704" y="1412776"/>
            <a:ext cx="4495800" cy="2714625"/>
          </a:xfrm>
          <a:prstGeom prst="rect">
            <a:avLst/>
          </a:prstGeom>
          <a:ln>
            <a:noFill/>
          </a:ln>
          <a:effectLst>
            <a:outerShdw blurRad="292100" dist="139700" dir="2700000" algn="tl" rotWithShape="0">
              <a:srgbClr val="333333">
                <a:alpha val="65000"/>
              </a:srgbClr>
            </a:outerShdw>
          </a:effectLst>
        </p:spPr>
      </p:pic>
      <p:sp>
        <p:nvSpPr>
          <p:cNvPr id="9" name="8 CuadroTexto"/>
          <p:cNvSpPr txBox="1"/>
          <p:nvPr/>
        </p:nvSpPr>
        <p:spPr>
          <a:xfrm>
            <a:off x="971600" y="4581128"/>
            <a:ext cx="7056784" cy="1846659"/>
          </a:xfrm>
          <a:prstGeom prst="rect">
            <a:avLst/>
          </a:prstGeom>
          <a:noFill/>
        </p:spPr>
        <p:txBody>
          <a:bodyPr wrap="square" rtlCol="0">
            <a:spAutoFit/>
          </a:bodyPr>
          <a:lstStyle/>
          <a:p>
            <a:r>
              <a:rPr lang="es-AR" sz="2400" dirty="0"/>
              <a:t>Matriz de bits que especifica el color de cada pixel de una matriz rectangular de pixeles. El número de bits asignado a un pixel individual determina el número de colores que se puede asignar a cada pixel.</a:t>
            </a:r>
          </a:p>
          <a:p>
            <a:endParaRPr lang="es-A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Teorema de </a:t>
            </a:r>
            <a:r>
              <a:rPr lang="es-AR" dirty="0" err="1" smtClean="0"/>
              <a:t>convolución</a:t>
            </a:r>
            <a:endParaRPr lang="es-AR" dirty="0"/>
          </a:p>
        </p:txBody>
      </p:sp>
      <p:sp>
        <p:nvSpPr>
          <p:cNvPr id="3" name="2 Marcador de contenido"/>
          <p:cNvSpPr>
            <a:spLocks noGrp="1"/>
          </p:cNvSpPr>
          <p:nvPr>
            <p:ph idx="1"/>
          </p:nvPr>
        </p:nvSpPr>
        <p:spPr/>
        <p:txBody>
          <a:bodyPr>
            <a:normAutofit fontScale="77500" lnSpcReduction="20000"/>
          </a:bodyPr>
          <a:lstStyle/>
          <a:p>
            <a:pPr>
              <a:buNone/>
            </a:pPr>
            <a:r>
              <a:rPr lang="es-AR" dirty="0" smtClean="0"/>
              <a:t>      En </a:t>
            </a:r>
            <a:r>
              <a:rPr lang="es-AR" dirty="0" err="1" smtClean="0"/>
              <a:t>matematica</a:t>
            </a:r>
            <a:r>
              <a:rPr lang="es-AR" dirty="0" smtClean="0"/>
              <a:t>, </a:t>
            </a:r>
            <a:r>
              <a:rPr lang="es-AR" dirty="0" smtClean="0"/>
              <a:t>el teorema de </a:t>
            </a:r>
            <a:r>
              <a:rPr lang="es-AR" dirty="0" err="1" smtClean="0"/>
              <a:t>convolución</a:t>
            </a:r>
            <a:r>
              <a:rPr lang="es-AR" dirty="0" smtClean="0"/>
              <a:t> establece que, bajo determinadas circunstancias, </a:t>
            </a:r>
            <a:r>
              <a:rPr lang="es-AR" dirty="0" smtClean="0"/>
              <a:t>la </a:t>
            </a:r>
            <a:r>
              <a:rPr lang="es-AR" dirty="0" err="1" smtClean="0"/>
              <a:t>tranformada</a:t>
            </a:r>
            <a:r>
              <a:rPr lang="es-AR" dirty="0" smtClean="0"/>
              <a:t> de Fourier</a:t>
            </a:r>
            <a:r>
              <a:rPr lang="es-AR" dirty="0" smtClean="0"/>
              <a:t> de una </a:t>
            </a:r>
            <a:r>
              <a:rPr lang="es-AR" dirty="0" err="1" smtClean="0"/>
              <a:t>convolucion</a:t>
            </a:r>
            <a:r>
              <a:rPr lang="es-AR" dirty="0" smtClean="0"/>
              <a:t> es el producto punto a punto de las transformadas. En otras palabras, la </a:t>
            </a:r>
            <a:r>
              <a:rPr lang="es-AR" dirty="0" err="1" smtClean="0"/>
              <a:t>convolución</a:t>
            </a:r>
            <a:r>
              <a:rPr lang="es-AR" dirty="0" smtClean="0"/>
              <a:t> en un dominio (por ejemplo </a:t>
            </a:r>
            <a:r>
              <a:rPr lang="es-AR" dirty="0" smtClean="0"/>
              <a:t>el dominio temporal</a:t>
            </a:r>
            <a:r>
              <a:rPr lang="es-AR" dirty="0" smtClean="0"/>
              <a:t> </a:t>
            </a:r>
            <a:r>
              <a:rPr lang="es-AR" dirty="0" smtClean="0"/>
              <a:t>) </a:t>
            </a:r>
            <a:r>
              <a:rPr lang="es-AR" dirty="0" smtClean="0"/>
              <a:t>es equivalente al producto punto a punto en el otro dominio (es </a:t>
            </a:r>
            <a:r>
              <a:rPr lang="es-AR" dirty="0" smtClean="0"/>
              <a:t>decir dominio espectral).</a:t>
            </a:r>
            <a:endParaRPr lang="es-AR" dirty="0" smtClean="0"/>
          </a:p>
          <a:p>
            <a:pPr>
              <a:buNone/>
            </a:pPr>
            <a:r>
              <a:rPr lang="es-AR" dirty="0" smtClean="0"/>
              <a:t>       Sean</a:t>
            </a:r>
            <a:r>
              <a:rPr lang="es-AR" dirty="0" smtClean="0"/>
              <a:t> </a:t>
            </a:r>
            <a:r>
              <a:rPr lang="es-AR" dirty="0" smtClean="0"/>
              <a:t>f </a:t>
            </a:r>
            <a:r>
              <a:rPr lang="es-AR" dirty="0" smtClean="0"/>
              <a:t>y </a:t>
            </a:r>
            <a:r>
              <a:rPr lang="es-AR" dirty="0" smtClean="0"/>
              <a:t>g</a:t>
            </a:r>
            <a:r>
              <a:rPr lang="es-AR" dirty="0" smtClean="0"/>
              <a:t> </a:t>
            </a:r>
            <a:r>
              <a:rPr lang="es-AR" dirty="0" smtClean="0"/>
              <a:t>dos funciones</a:t>
            </a:r>
            <a:r>
              <a:rPr lang="es-AR" dirty="0" smtClean="0"/>
              <a:t> cuya </a:t>
            </a:r>
            <a:r>
              <a:rPr lang="es-AR" dirty="0" err="1" smtClean="0"/>
              <a:t>convolucion</a:t>
            </a:r>
            <a:r>
              <a:rPr lang="es-AR" dirty="0" smtClean="0"/>
              <a:t> se expresa con </a:t>
            </a:r>
            <a:endParaRPr lang="es-AR" dirty="0" smtClean="0"/>
          </a:p>
          <a:p>
            <a:pPr>
              <a:buNone/>
            </a:pPr>
            <a:r>
              <a:rPr lang="es-AR" dirty="0" smtClean="0"/>
              <a:t>      </a:t>
            </a:r>
            <a:r>
              <a:rPr lang="es-AR" dirty="0" smtClean="0"/>
              <a:t> </a:t>
            </a:r>
            <a:r>
              <a:rPr lang="es-AR" dirty="0" smtClean="0"/>
              <a:t>f * g. </a:t>
            </a:r>
            <a:r>
              <a:rPr lang="es-AR" dirty="0" smtClean="0"/>
              <a:t>(el </a:t>
            </a:r>
            <a:r>
              <a:rPr lang="es-AR" dirty="0" smtClean="0"/>
              <a:t> asterisco denota </a:t>
            </a:r>
            <a:r>
              <a:rPr lang="es-AR" dirty="0" err="1" smtClean="0"/>
              <a:t>convolución</a:t>
            </a:r>
            <a:r>
              <a:rPr lang="es-AR" dirty="0" smtClean="0"/>
              <a:t> en este contexto, y no </a:t>
            </a:r>
            <a:r>
              <a:rPr lang="es-AR" dirty="0" smtClean="0"/>
              <a:t>multiplicación. Sea F</a:t>
            </a:r>
            <a:r>
              <a:rPr lang="es-AR" dirty="0" smtClean="0"/>
              <a:t> el </a:t>
            </a:r>
            <a:r>
              <a:rPr lang="es-AR" dirty="0" smtClean="0"/>
              <a:t>operador</a:t>
            </a:r>
            <a:r>
              <a:rPr lang="es-AR" dirty="0" smtClean="0"/>
              <a:t> de la transformada de Fourier, con lo </a:t>
            </a:r>
            <a:r>
              <a:rPr lang="es-AR" dirty="0" err="1" smtClean="0"/>
              <a:t>queF</a:t>
            </a:r>
            <a:r>
              <a:rPr lang="es-AR" dirty="0" smtClean="0"/>
              <a:t>[f</a:t>
            </a:r>
            <a:r>
              <a:rPr lang="es-AR" dirty="0" smtClean="0"/>
              <a:t>] y </a:t>
            </a:r>
            <a:r>
              <a:rPr lang="es-AR" dirty="0" smtClean="0"/>
              <a:t>F[g]</a:t>
            </a:r>
            <a:r>
              <a:rPr lang="es-AR" dirty="0" smtClean="0"/>
              <a:t> son las transformadas de Fourier de </a:t>
            </a:r>
            <a:r>
              <a:rPr lang="es-AR" i="1" dirty="0" smtClean="0"/>
              <a:t>f</a:t>
            </a:r>
            <a:r>
              <a:rPr lang="es-AR" dirty="0" smtClean="0"/>
              <a:t> y </a:t>
            </a:r>
            <a:r>
              <a:rPr lang="es-AR" i="1" dirty="0" smtClean="0"/>
              <a:t>g</a:t>
            </a:r>
            <a:r>
              <a:rPr lang="es-AR" dirty="0" smtClean="0"/>
              <a:t>, respectivamente.</a:t>
            </a:r>
          </a:p>
          <a:p>
            <a:endParaRPr lang="es-A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476672"/>
            <a:ext cx="7772400" cy="4572000"/>
          </a:xfrm>
        </p:spPr>
        <p:txBody>
          <a:bodyPr/>
          <a:lstStyle/>
          <a:p>
            <a:pPr>
              <a:buNone/>
            </a:pPr>
            <a:r>
              <a:rPr lang="es-AR" dirty="0" smtClean="0"/>
              <a:t>Entonces</a:t>
            </a:r>
          </a:p>
          <a:p>
            <a:endParaRPr lang="es-AR" dirty="0"/>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1945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87624" y="1196752"/>
            <a:ext cx="7377238" cy="880864"/>
          </a:xfrm>
          <a:prstGeom prst="rect">
            <a:avLst/>
          </a:prstGeom>
          <a:noFill/>
        </p:spPr>
      </p:pic>
      <p:sp>
        <p:nvSpPr>
          <p:cNvPr id="19459" name="Rectangle 3"/>
          <p:cNvSpPr>
            <a:spLocks noChangeArrowheads="1"/>
          </p:cNvSpPr>
          <p:nvPr/>
        </p:nvSpPr>
        <p:spPr bwMode="auto">
          <a:xfrm>
            <a:off x="0" y="83820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6 CuadroTexto"/>
          <p:cNvSpPr txBox="1"/>
          <p:nvPr/>
        </p:nvSpPr>
        <p:spPr>
          <a:xfrm>
            <a:off x="1115616" y="2276872"/>
            <a:ext cx="7416824" cy="1231106"/>
          </a:xfrm>
          <a:prstGeom prst="rect">
            <a:avLst/>
          </a:prstGeom>
          <a:noFill/>
        </p:spPr>
        <p:txBody>
          <a:bodyPr wrap="square" rtlCol="0">
            <a:spAutoFit/>
          </a:bodyPr>
          <a:lstStyle/>
          <a:p>
            <a:r>
              <a:rPr lang="es-AR" sz="2800" dirty="0" smtClean="0"/>
              <a:t>donde </a:t>
            </a:r>
            <a:r>
              <a:rPr lang="es-AR" sz="2800" dirty="0"/>
              <a:t>· indica producto punto. También puede afirmarse que:</a:t>
            </a:r>
          </a:p>
          <a:p>
            <a:endParaRPr lang="es-AR" dirty="0"/>
          </a:p>
        </p:txBody>
      </p:sp>
      <p:sp>
        <p:nvSpPr>
          <p:cNvPr id="1946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1946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11760" y="3356992"/>
            <a:ext cx="3672408" cy="1164904"/>
          </a:xfrm>
          <a:prstGeom prst="rect">
            <a:avLst/>
          </a:prstGeom>
          <a:noFill/>
        </p:spPr>
      </p:pic>
      <p:sp>
        <p:nvSpPr>
          <p:cNvPr id="10" name="9 CuadroTexto"/>
          <p:cNvSpPr txBox="1"/>
          <p:nvPr/>
        </p:nvSpPr>
        <p:spPr>
          <a:xfrm>
            <a:off x="899592" y="4509120"/>
            <a:ext cx="7632848" cy="954107"/>
          </a:xfrm>
          <a:prstGeom prst="rect">
            <a:avLst/>
          </a:prstGeom>
          <a:noFill/>
        </p:spPr>
        <p:txBody>
          <a:bodyPr wrap="square" rtlCol="0">
            <a:spAutoFit/>
          </a:bodyPr>
          <a:lstStyle/>
          <a:p>
            <a:r>
              <a:rPr lang="es-AR" sz="2800" dirty="0"/>
              <a:t>Aplicando la transformada inversa de </a:t>
            </a:r>
            <a:r>
              <a:rPr lang="es-AR" sz="2800" dirty="0" smtClean="0"/>
              <a:t>Fourier </a:t>
            </a:r>
            <a:r>
              <a:rPr lang="es-AR" sz="2800" dirty="0"/>
              <a:t>podemos escribir:</a:t>
            </a:r>
          </a:p>
        </p:txBody>
      </p:sp>
      <p:sp>
        <p:nvSpPr>
          <p:cNvPr id="1946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sp>
        <p:nvSpPr>
          <p:cNvPr id="1946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19464" name="Picture 8"/>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11560" y="5517232"/>
            <a:ext cx="8244408" cy="106298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0"/>
            <a:ext cx="7772400" cy="914400"/>
          </a:xfrm>
        </p:spPr>
        <p:txBody>
          <a:bodyPr/>
          <a:lstStyle/>
          <a:p>
            <a:r>
              <a:rPr lang="es-AR" dirty="0" smtClean="0"/>
              <a:t>Demostración</a:t>
            </a:r>
            <a:br>
              <a:rPr lang="es-AR" dirty="0" smtClean="0"/>
            </a:br>
            <a:endParaRPr lang="es-AR" dirty="0"/>
          </a:p>
        </p:txBody>
      </p:sp>
      <p:sp>
        <p:nvSpPr>
          <p:cNvPr id="3" name="2 Marcador de contenido"/>
          <p:cNvSpPr>
            <a:spLocks noGrp="1"/>
          </p:cNvSpPr>
          <p:nvPr>
            <p:ph idx="1"/>
          </p:nvPr>
        </p:nvSpPr>
        <p:spPr>
          <a:xfrm>
            <a:off x="899592" y="836712"/>
            <a:ext cx="7772400" cy="4572000"/>
          </a:xfrm>
        </p:spPr>
        <p:txBody>
          <a:bodyPr>
            <a:normAutofit/>
          </a:bodyPr>
          <a:lstStyle/>
          <a:p>
            <a:pPr>
              <a:buNone/>
            </a:pPr>
            <a:r>
              <a:rPr lang="es-AR" dirty="0" smtClean="0"/>
              <a:t>La demostración funciona para normalizaciones unitarias y no unitarias de la transformada de Fourier, pero en la versión unitaria tiene factores extras de  </a:t>
            </a:r>
            <a:r>
              <a:rPr lang="es-AR" dirty="0" smtClean="0"/>
              <a:t>            que </a:t>
            </a:r>
            <a:r>
              <a:rPr lang="es-AR" dirty="0" smtClean="0"/>
              <a:t>son inconvenientes aquí. </a:t>
            </a:r>
          </a:p>
          <a:p>
            <a:pPr>
              <a:buNone/>
            </a:pPr>
            <a:r>
              <a:rPr lang="es-AR" dirty="0" smtClean="0"/>
              <a:t>Sean</a:t>
            </a:r>
            <a:endParaRPr lang="es-AR" dirty="0" smtClean="0"/>
          </a:p>
          <a:p>
            <a:pPr>
              <a:buNone/>
            </a:pPr>
            <a:r>
              <a:rPr lang="es-AR" dirty="0" smtClean="0"/>
              <a:t>Sean </a:t>
            </a:r>
            <a:r>
              <a:rPr lang="es-AR" dirty="0" smtClean="0"/>
              <a:t>F</a:t>
            </a:r>
            <a:r>
              <a:rPr lang="es-AR" dirty="0" smtClean="0"/>
              <a:t> la transformada de Fourier de </a:t>
            </a:r>
            <a:r>
              <a:rPr lang="es-AR" dirty="0" smtClean="0"/>
              <a:t>f y </a:t>
            </a:r>
            <a:r>
              <a:rPr lang="es-AR" dirty="0" smtClean="0"/>
              <a:t>G </a:t>
            </a:r>
            <a:r>
              <a:rPr lang="es-AR" dirty="0" smtClean="0"/>
              <a:t>la </a:t>
            </a:r>
            <a:r>
              <a:rPr lang="es-AR" dirty="0" smtClean="0"/>
              <a:t>transformada de Fourier de </a:t>
            </a:r>
            <a:r>
              <a:rPr lang="es-AR" dirty="0" smtClean="0"/>
              <a:t>g:</a:t>
            </a:r>
            <a:endParaRPr lang="es-AR" dirty="0" smtClean="0"/>
          </a:p>
          <a:p>
            <a:endParaRPr lang="es-AR" dirty="0"/>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1843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771800" y="3140968"/>
            <a:ext cx="720080" cy="586732"/>
          </a:xfrm>
          <a:prstGeom prst="rect">
            <a:avLst/>
          </a:prstGeom>
          <a:noFill/>
        </p:spPr>
      </p:pic>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51720" y="4293096"/>
            <a:ext cx="1768379" cy="406524"/>
          </a:xfrm>
          <a:prstGeom prst="rect">
            <a:avLst/>
          </a:prstGeom>
          <a:noFill/>
        </p:spPr>
      </p:pic>
      <p:pic>
        <p:nvPicPr>
          <p:cNvPr id="18438"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547664" y="4869160"/>
            <a:ext cx="5913196" cy="793998"/>
          </a:xfrm>
          <a:prstGeom prst="rect">
            <a:avLst/>
          </a:prstGeom>
          <a:noFill/>
        </p:spPr>
      </p:pic>
      <p:pic>
        <p:nvPicPr>
          <p:cNvPr id="18437"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547664" y="5805264"/>
            <a:ext cx="5898971" cy="792088"/>
          </a:xfrm>
          <a:prstGeom prst="rect">
            <a:avLst/>
          </a:prstGeom>
          <a:noFill/>
        </p:spPr>
      </p:pic>
      <p:sp>
        <p:nvSpPr>
          <p:cNvPr id="1843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sp>
        <p:nvSpPr>
          <p:cNvPr id="18440" name="Rectangle 8"/>
          <p:cNvSpPr>
            <a:spLocks noChangeArrowheads="1"/>
          </p:cNvSpPr>
          <p:nvPr/>
        </p:nvSpPr>
        <p:spPr bwMode="auto">
          <a:xfrm>
            <a:off x="0" y="819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100" b="0" i="0" u="none" strike="noStrike" cap="none" normalizeH="0" baseline="0" smtClean="0">
                <a:ln>
                  <a:noFill/>
                </a:ln>
                <a:solidFill>
                  <a:srgbClr val="222222"/>
                </a:solidFill>
                <a:effectLst/>
                <a:latin typeface="Arial" pitchFamily="34" charset="0"/>
                <a:ea typeface="Calibri" pitchFamily="34" charset="0"/>
                <a:cs typeface="Arial" pitchFamily="34" charset="0"/>
              </a:rPr>
              <a:t>                </a:t>
            </a: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18441" name="Rectangle 9"/>
          <p:cNvSpPr>
            <a:spLocks noChangeArrowheads="1"/>
          </p:cNvSpPr>
          <p:nvPr/>
        </p:nvSpPr>
        <p:spPr bwMode="auto">
          <a:xfrm>
            <a:off x="0" y="1181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260648"/>
            <a:ext cx="7772400" cy="4572000"/>
          </a:xfrm>
        </p:spPr>
        <p:txBody>
          <a:bodyPr/>
          <a:lstStyle/>
          <a:p>
            <a:pPr>
              <a:buNone/>
            </a:pPr>
            <a:r>
              <a:rPr lang="es-AR" dirty="0" smtClean="0"/>
              <a:t>Sea h la </a:t>
            </a:r>
            <a:r>
              <a:rPr lang="es-AR" dirty="0" err="1" smtClean="0"/>
              <a:t>convolucion</a:t>
            </a:r>
            <a:r>
              <a:rPr lang="es-AR" dirty="0" smtClean="0"/>
              <a:t> de f y g</a:t>
            </a:r>
          </a:p>
          <a:p>
            <a:endParaRPr lang="es-AR" dirty="0"/>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1740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23728" y="1124744"/>
            <a:ext cx="4176464" cy="958130"/>
          </a:xfrm>
          <a:prstGeom prst="rect">
            <a:avLst/>
          </a:prstGeom>
          <a:noFill/>
        </p:spPr>
      </p:pic>
      <p:sp>
        <p:nvSpPr>
          <p:cNvPr id="17411" name="Rectangle 3"/>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6 CuadroTexto"/>
          <p:cNvSpPr txBox="1"/>
          <p:nvPr/>
        </p:nvSpPr>
        <p:spPr>
          <a:xfrm>
            <a:off x="1043608" y="2276872"/>
            <a:ext cx="3096344" cy="800219"/>
          </a:xfrm>
          <a:prstGeom prst="rect">
            <a:avLst/>
          </a:prstGeom>
          <a:noFill/>
        </p:spPr>
        <p:txBody>
          <a:bodyPr wrap="square" rtlCol="0">
            <a:spAutoFit/>
          </a:bodyPr>
          <a:lstStyle/>
          <a:p>
            <a:r>
              <a:rPr lang="es-AR" sz="2800" dirty="0"/>
              <a:t>Nótese que</a:t>
            </a:r>
          </a:p>
          <a:p>
            <a:endParaRPr lang="es-AR" dirty="0"/>
          </a:p>
        </p:txBody>
      </p:sp>
      <p:sp>
        <p:nvSpPr>
          <p:cNvPr id="1741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1741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5536" y="2924944"/>
            <a:ext cx="8748464" cy="640131"/>
          </a:xfrm>
          <a:prstGeom prst="rect">
            <a:avLst/>
          </a:prstGeom>
          <a:noFill/>
        </p:spPr>
      </p:pic>
      <p:sp>
        <p:nvSpPr>
          <p:cNvPr id="10" name="9 CuadroTexto"/>
          <p:cNvSpPr txBox="1"/>
          <p:nvPr/>
        </p:nvSpPr>
        <p:spPr>
          <a:xfrm>
            <a:off x="611560" y="3717032"/>
            <a:ext cx="8532440" cy="1661993"/>
          </a:xfrm>
          <a:prstGeom prst="rect">
            <a:avLst/>
          </a:prstGeom>
          <a:noFill/>
        </p:spPr>
        <p:txBody>
          <a:bodyPr wrap="square" rtlCol="0">
            <a:spAutoFit/>
          </a:bodyPr>
          <a:lstStyle/>
          <a:p>
            <a:r>
              <a:rPr lang="es-AR" sz="2800" dirty="0"/>
              <a:t>Del </a:t>
            </a:r>
            <a:r>
              <a:rPr lang="es-AR" sz="2800" dirty="0" smtClean="0"/>
              <a:t> teorema de </a:t>
            </a:r>
            <a:r>
              <a:rPr lang="es-AR" sz="2800" dirty="0" err="1" smtClean="0"/>
              <a:t>Fubini</a:t>
            </a:r>
            <a:r>
              <a:rPr lang="es-AR" sz="2800" dirty="0"/>
              <a:t> tenemos que </a:t>
            </a:r>
            <a:r>
              <a:rPr lang="es-AR" sz="2800" dirty="0" smtClean="0"/>
              <a:t>,                      así </a:t>
            </a:r>
            <a:r>
              <a:rPr lang="es-AR" sz="2800" dirty="0"/>
              <a:t>que su transformada de Fourier está definida. Sea </a:t>
            </a:r>
            <a:r>
              <a:rPr lang="es-AR" sz="2800" dirty="0" smtClean="0"/>
              <a:t>H</a:t>
            </a:r>
            <a:r>
              <a:rPr lang="es-AR" sz="2800" dirty="0"/>
              <a:t> la </a:t>
            </a:r>
            <a:r>
              <a:rPr lang="es-AR" sz="2800" dirty="0" smtClean="0"/>
              <a:t>transformada </a:t>
            </a:r>
            <a:r>
              <a:rPr lang="es-AR" sz="2800" dirty="0"/>
              <a:t>de Fourier de </a:t>
            </a:r>
            <a:r>
              <a:rPr lang="es-AR" sz="2800" dirty="0" smtClean="0"/>
              <a:t>h</a:t>
            </a:r>
            <a:r>
              <a:rPr lang="es-AR" sz="2800" dirty="0"/>
              <a:t>:</a:t>
            </a:r>
          </a:p>
          <a:p>
            <a:endParaRPr lang="es-AR" dirty="0"/>
          </a:p>
        </p:txBody>
      </p:sp>
      <p:sp>
        <p:nvSpPr>
          <p:cNvPr id="1741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17414"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300192" y="3789040"/>
            <a:ext cx="1152128" cy="378311"/>
          </a:xfrm>
          <a:prstGeom prst="rect">
            <a:avLst/>
          </a:prstGeom>
          <a:noFill/>
        </p:spPr>
      </p:pic>
      <p:sp>
        <p:nvSpPr>
          <p:cNvPr id="1741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17416" name="Picture 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95536" y="5319238"/>
            <a:ext cx="8748464" cy="486026"/>
          </a:xfrm>
          <a:prstGeom prst="rect">
            <a:avLst/>
          </a:prstGeom>
          <a:noFill/>
        </p:spPr>
      </p:pic>
      <p:sp>
        <p:nvSpPr>
          <p:cNvPr id="17418" name="Rectangle 10"/>
          <p:cNvSpPr>
            <a:spLocks noChangeArrowheads="1"/>
          </p:cNvSpPr>
          <p:nvPr/>
        </p:nvSpPr>
        <p:spPr bwMode="auto">
          <a:xfrm>
            <a:off x="0" y="704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400" b="0" i="0" u="none" strike="noStrike" cap="none" normalizeH="0" baseline="0" smtClean="0">
                <a:ln>
                  <a:noFill/>
                </a:ln>
                <a:solidFill>
                  <a:srgbClr val="222222"/>
                </a:solidFill>
                <a:effectLst/>
                <a:latin typeface="Arial" pitchFamily="34" charset="0"/>
                <a:ea typeface="Times New Roman" pitchFamily="18" charset="0"/>
                <a:cs typeface="Arial" pitchFamily="34" charset="0"/>
              </a:rPr>
              <a:t> </a:t>
            </a: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0"/>
            <a:ext cx="7772400" cy="4365104"/>
          </a:xfrm>
        </p:spPr>
        <p:txBody>
          <a:bodyPr/>
          <a:lstStyle/>
          <a:p>
            <a:pPr>
              <a:buNone/>
            </a:pPr>
            <a:r>
              <a:rPr lang="es-AR" dirty="0" smtClean="0"/>
              <a:t>Obsérvese que </a:t>
            </a:r>
            <a:endParaRPr lang="es-AR" dirty="0" smtClean="0"/>
          </a:p>
          <a:p>
            <a:pPr>
              <a:buNone/>
            </a:pPr>
            <a:r>
              <a:rPr lang="es-AR" dirty="0" smtClean="0"/>
              <a:t> </a:t>
            </a:r>
            <a:r>
              <a:rPr lang="es-AR" dirty="0" smtClean="0"/>
              <a:t>y gracias al argumento de arriba </a:t>
            </a:r>
            <a:r>
              <a:rPr lang="es-AR" dirty="0" smtClean="0"/>
              <a:t>podemos</a:t>
            </a:r>
          </a:p>
          <a:p>
            <a:pPr>
              <a:buNone/>
            </a:pPr>
            <a:r>
              <a:rPr lang="es-AR" dirty="0" smtClean="0"/>
              <a:t>aplicar </a:t>
            </a:r>
            <a:r>
              <a:rPr lang="es-AR" dirty="0" smtClean="0"/>
              <a:t>nuevamente el teorema de </a:t>
            </a:r>
            <a:r>
              <a:rPr lang="es-AR" dirty="0" err="1" smtClean="0"/>
              <a:t>Fubini</a:t>
            </a:r>
            <a:r>
              <a:rPr lang="es-AR" dirty="0" smtClean="0"/>
              <a:t>: </a:t>
            </a:r>
          </a:p>
          <a:p>
            <a:endParaRPr lang="es-AR" dirty="0" smtClean="0"/>
          </a:p>
          <a:p>
            <a:endParaRPr lang="es-AR" dirty="0" smtClean="0"/>
          </a:p>
          <a:p>
            <a:pPr>
              <a:buNone/>
            </a:pPr>
            <a:r>
              <a:rPr lang="es-AR" dirty="0" smtClean="0"/>
              <a:t>Sustituyendo y = z-x; tenemos </a:t>
            </a:r>
            <a:r>
              <a:rPr lang="es-AR" dirty="0" err="1" smtClean="0"/>
              <a:t>dy</a:t>
            </a:r>
            <a:r>
              <a:rPr lang="es-AR" dirty="0" smtClean="0"/>
              <a:t> = </a:t>
            </a:r>
            <a:r>
              <a:rPr lang="es-AR" dirty="0" err="1" smtClean="0"/>
              <a:t>dz</a:t>
            </a:r>
            <a:r>
              <a:rPr lang="es-AR" dirty="0" smtClean="0"/>
              <a:t> y por </a:t>
            </a:r>
            <a:r>
              <a:rPr lang="es-AR" dirty="0" smtClean="0"/>
              <a:t>lo</a:t>
            </a:r>
          </a:p>
          <a:p>
            <a:pPr>
              <a:buNone/>
            </a:pPr>
            <a:r>
              <a:rPr lang="es-AR" dirty="0" smtClean="0"/>
              <a:t>tanto</a:t>
            </a:r>
            <a:r>
              <a:rPr lang="es-AR" dirty="0" smtClean="0"/>
              <a:t>:</a:t>
            </a:r>
            <a:endParaRPr lang="es-AR" dirty="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1638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707904" y="260648"/>
            <a:ext cx="3981046" cy="344041"/>
          </a:xfrm>
          <a:prstGeom prst="rect">
            <a:avLst/>
          </a:prstGeom>
          <a:noFill/>
        </p:spPr>
      </p:pic>
      <p:sp>
        <p:nvSpPr>
          <p:cNvPr id="1638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1638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31640" y="1772816"/>
            <a:ext cx="6674075" cy="936104"/>
          </a:xfrm>
          <a:prstGeom prst="rect">
            <a:avLst/>
          </a:prstGeom>
          <a:noFill/>
        </p:spPr>
      </p:pic>
      <p:sp>
        <p:nvSpPr>
          <p:cNvPr id="16389" name="Rectangle 5"/>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163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16390"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115616" y="3933056"/>
            <a:ext cx="6048672" cy="864096"/>
          </a:xfrm>
          <a:prstGeom prst="rect">
            <a:avLst/>
          </a:prstGeom>
          <a:noFill/>
        </p:spPr>
      </p:pic>
      <p:pic>
        <p:nvPicPr>
          <p:cNvPr id="16393" name="Picture 9"/>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115616" y="5877272"/>
            <a:ext cx="1296144" cy="648072"/>
          </a:xfrm>
          <a:prstGeom prst="rect">
            <a:avLst/>
          </a:prstGeom>
          <a:noFill/>
        </p:spPr>
      </p:pic>
      <p:pic>
        <p:nvPicPr>
          <p:cNvPr id="16392" name="Picture 8"/>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267744" y="5085184"/>
            <a:ext cx="6264696" cy="673235"/>
          </a:xfrm>
          <a:prstGeom prst="rect">
            <a:avLst/>
          </a:prstGeom>
          <a:noFill/>
        </p:spPr>
      </p:pic>
      <p:sp>
        <p:nvSpPr>
          <p:cNvPr id="1639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400" b="0" i="0" u="none" strike="noStrike" cap="none" normalizeH="0" baseline="0" smtClean="0">
                <a:ln>
                  <a:noFill/>
                </a:ln>
                <a:solidFill>
                  <a:srgbClr val="222222"/>
                </a:solidFill>
                <a:effectLst/>
                <a:latin typeface="Arial" pitchFamily="34" charset="0"/>
                <a:ea typeface="Calibri" pitchFamily="34" charset="0"/>
                <a:cs typeface="Arial" pitchFamily="34" charset="0"/>
              </a:rPr>
              <a:t>= </a:t>
            </a: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16395" name="Rectangle 11"/>
          <p:cNvSpPr>
            <a:spLocks noChangeArrowheads="1"/>
          </p:cNvSpPr>
          <p:nvPr/>
        </p:nvSpPr>
        <p:spPr bwMode="auto">
          <a:xfrm>
            <a:off x="0" y="304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400" b="0" i="0" u="none" strike="noStrike" cap="none" normalizeH="0" baseline="0" smtClean="0">
                <a:ln>
                  <a:noFill/>
                </a:ln>
                <a:solidFill>
                  <a:srgbClr val="222222"/>
                </a:solidFill>
                <a:effectLst/>
                <a:latin typeface="Arial" pitchFamily="34" charset="0"/>
                <a:ea typeface="Times New Roman" pitchFamily="18" charset="0"/>
                <a:cs typeface="Arial" pitchFamily="34" charset="0"/>
              </a:rPr>
              <a:t> </a:t>
            </a: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16396" name="Rectangle 12"/>
          <p:cNvSpPr>
            <a:spLocks noChangeArrowheads="1"/>
          </p:cNvSpPr>
          <p:nvPr/>
        </p:nvSpPr>
        <p:spPr bwMode="auto">
          <a:xfrm>
            <a:off x="0" y="609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Arial" pitchFamily="34" charset="0"/>
                <a:cs typeface="Arial" pitchFamily="34" charset="0"/>
              </a:rPr>
              <a:t> </a:t>
            </a: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pic>
        <p:nvPicPr>
          <p:cNvPr id="16398" name="Picture 14"/>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115616" y="5085184"/>
            <a:ext cx="1224136" cy="668325"/>
          </a:xfrm>
          <a:prstGeom prst="rect">
            <a:avLst/>
          </a:prstGeom>
          <a:noFill/>
        </p:spPr>
      </p:pic>
      <p:pic>
        <p:nvPicPr>
          <p:cNvPr id="16397" name="Picture 13"/>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2339752" y="5877272"/>
            <a:ext cx="5850650" cy="720080"/>
          </a:xfrm>
          <a:prstGeom prst="rect">
            <a:avLst/>
          </a:prstGeom>
          <a:noFill/>
        </p:spPr>
      </p:pic>
      <p:sp>
        <p:nvSpPr>
          <p:cNvPr id="1639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400" b="0" i="0" u="none" strike="noStrike" cap="none" normalizeH="0" baseline="0" smtClean="0">
                <a:ln>
                  <a:noFill/>
                </a:ln>
                <a:solidFill>
                  <a:srgbClr val="222222"/>
                </a:solidFill>
                <a:effectLst/>
                <a:latin typeface="Arial" pitchFamily="34" charset="0"/>
                <a:ea typeface="Calibri" pitchFamily="34" charset="0"/>
                <a:cs typeface="Arial" pitchFamily="34" charset="0"/>
              </a:rPr>
              <a:t>= </a:t>
            </a: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16400" name="Rectangle 16"/>
          <p:cNvSpPr>
            <a:spLocks noChangeArrowheads="1"/>
          </p:cNvSpPr>
          <p:nvPr/>
        </p:nvSpPr>
        <p:spPr bwMode="auto">
          <a:xfrm>
            <a:off x="0" y="314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400" b="0" i="0" u="none" strike="noStrike" cap="none" normalizeH="0" baseline="0" smtClean="0">
                <a:ln>
                  <a:noFill/>
                </a:ln>
                <a:solidFill>
                  <a:srgbClr val="222222"/>
                </a:solidFill>
                <a:effectLst/>
                <a:latin typeface="Arial" pitchFamily="34" charset="0"/>
                <a:ea typeface="Times New Roman" pitchFamily="18" charset="0"/>
                <a:cs typeface="Arial" pitchFamily="34" charset="0"/>
              </a:rPr>
              <a:t> </a:t>
            </a: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16401" name="Rectangle 17"/>
          <p:cNvSpPr>
            <a:spLocks noChangeArrowheads="1"/>
          </p:cNvSpPr>
          <p:nvPr/>
        </p:nvSpPr>
        <p:spPr bwMode="auto">
          <a:xfrm>
            <a:off x="0" y="619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100" b="0" i="0" u="none" strike="noStrike" cap="none" normalizeH="0" baseline="0" smtClean="0">
                <a:ln>
                  <a:noFill/>
                </a:ln>
                <a:solidFill>
                  <a:schemeClr val="tx1"/>
                </a:solidFill>
                <a:effectLst/>
                <a:latin typeface="Arial" pitchFamily="34" charset="0"/>
                <a:cs typeface="Arial" pitchFamily="34" charset="0"/>
              </a:rPr>
              <a:t> </a:t>
            </a: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AR" dirty="0" smtClean="0"/>
              <a:t>Estas dos integrales son las definiciones de </a:t>
            </a:r>
          </a:p>
          <a:p>
            <a:pPr>
              <a:buNone/>
            </a:pPr>
            <a:r>
              <a:rPr lang="es-AR" dirty="0" smtClean="0"/>
              <a:t>     F(w) y G(w) </a:t>
            </a:r>
            <a:r>
              <a:rPr lang="es-AR" dirty="0" err="1" smtClean="0"/>
              <a:t>asi</a:t>
            </a:r>
            <a:r>
              <a:rPr lang="es-AR" dirty="0" smtClean="0"/>
              <a:t> que:</a:t>
            </a:r>
          </a:p>
          <a:p>
            <a:endParaRPr lang="es-AR" dirty="0"/>
          </a:p>
        </p:txBody>
      </p:sp>
      <p:sp>
        <p:nvSpPr>
          <p:cNvPr id="634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pic>
        <p:nvPicPr>
          <p:cNvPr id="634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771800" y="3429000"/>
            <a:ext cx="3894193" cy="576064"/>
          </a:xfrm>
          <a:prstGeom prst="rect">
            <a:avLst/>
          </a:prstGeom>
          <a:noFill/>
        </p:spPr>
      </p:pic>
      <p:sp>
        <p:nvSpPr>
          <p:cNvPr id="63491" name="Rectangle 3"/>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Matriz de </a:t>
            </a:r>
            <a:r>
              <a:rPr lang="es-AR" dirty="0" err="1" smtClean="0"/>
              <a:t>convolucion</a:t>
            </a:r>
            <a:endParaRPr lang="es-AR" dirty="0"/>
          </a:p>
        </p:txBody>
      </p:sp>
      <p:sp>
        <p:nvSpPr>
          <p:cNvPr id="3" name="2 Marcador de contenido"/>
          <p:cNvSpPr>
            <a:spLocks noGrp="1"/>
          </p:cNvSpPr>
          <p:nvPr>
            <p:ph idx="1"/>
          </p:nvPr>
        </p:nvSpPr>
        <p:spPr/>
        <p:txBody>
          <a:bodyPr/>
          <a:lstStyle/>
          <a:p>
            <a:pPr>
              <a:buNone/>
            </a:pPr>
            <a:r>
              <a:rPr lang="es-AR" dirty="0" smtClean="0"/>
              <a:t>     Una</a:t>
            </a:r>
            <a:r>
              <a:rPr lang="es-AR" dirty="0" smtClean="0"/>
              <a:t> matriz de </a:t>
            </a:r>
            <a:r>
              <a:rPr lang="es-AR" dirty="0" err="1" smtClean="0"/>
              <a:t>convolución</a:t>
            </a:r>
            <a:r>
              <a:rPr lang="es-AR" dirty="0" smtClean="0"/>
              <a:t> no es otra cosa que una matriz cuadrada de </a:t>
            </a:r>
            <a:r>
              <a:rPr lang="es-AR" dirty="0" err="1" smtClean="0"/>
              <a:t>nxn</a:t>
            </a:r>
            <a:r>
              <a:rPr lang="es-AR" dirty="0" smtClean="0"/>
              <a:t> elementos (generalmente son matrices de dimensión 3 x 3) que contiene valores numéricos enteros utilizada en el filtrado de imágenes , que consiste en la modificación de una imagen de manera que se mejores o se realcen algunas de las características con vistas a obtener información relevante</a:t>
            </a:r>
          </a:p>
          <a:p>
            <a:endParaRPr lang="es-A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u="sng" dirty="0" smtClean="0"/>
              <a:t>Filtros de </a:t>
            </a:r>
            <a:r>
              <a:rPr lang="es-AR" u="sng" dirty="0" err="1" smtClean="0"/>
              <a:t>convolucion</a:t>
            </a:r>
            <a:endParaRPr lang="es-AR" dirty="0"/>
          </a:p>
        </p:txBody>
      </p:sp>
      <p:sp>
        <p:nvSpPr>
          <p:cNvPr id="3" name="2 Marcador de contenido"/>
          <p:cNvSpPr>
            <a:spLocks noGrp="1"/>
          </p:cNvSpPr>
          <p:nvPr>
            <p:ph idx="1"/>
          </p:nvPr>
        </p:nvSpPr>
        <p:spPr/>
        <p:txBody>
          <a:bodyPr>
            <a:normAutofit fontScale="77500" lnSpcReduction="20000"/>
          </a:bodyPr>
          <a:lstStyle/>
          <a:p>
            <a:pPr>
              <a:buNone/>
            </a:pPr>
            <a:r>
              <a:rPr lang="es-AR" dirty="0" smtClean="0"/>
              <a:t>      Aplicar </a:t>
            </a:r>
            <a:r>
              <a:rPr lang="es-AR" dirty="0" smtClean="0"/>
              <a:t>un filtro de </a:t>
            </a:r>
            <a:r>
              <a:rPr lang="es-AR" dirty="0" err="1" smtClean="0"/>
              <a:t>convolución</a:t>
            </a:r>
            <a:r>
              <a:rPr lang="es-AR" dirty="0" smtClean="0"/>
              <a:t> no es otra que superponer simbólicamente la matriz de </a:t>
            </a:r>
            <a:r>
              <a:rPr lang="es-AR" dirty="0" err="1" smtClean="0"/>
              <a:t>convolución</a:t>
            </a:r>
            <a:r>
              <a:rPr lang="es-AR" dirty="0" smtClean="0"/>
              <a:t> sobre la cuadrícula que conforma la imagen. El proceso aritmético de aplicación del filtro consistiría en multiplicar el valor de cada cuadrícula de la matriz de </a:t>
            </a:r>
            <a:r>
              <a:rPr lang="es-AR" dirty="0" err="1" smtClean="0"/>
              <a:t>convolución</a:t>
            </a:r>
            <a:r>
              <a:rPr lang="es-AR" dirty="0" smtClean="0"/>
              <a:t> por el situado debajo suyo en esa superposición imaginaria. Los resultados de todos esos productos se sumarían obteniendo un valor que sustituiría al valor del pixel central del </a:t>
            </a:r>
            <a:r>
              <a:rPr lang="es-AR" dirty="0" err="1" smtClean="0"/>
              <a:t>area</a:t>
            </a:r>
            <a:r>
              <a:rPr lang="es-AR" dirty="0" smtClean="0"/>
              <a:t> marcada.</a:t>
            </a:r>
          </a:p>
          <a:p>
            <a:pPr>
              <a:buNone/>
            </a:pPr>
            <a:r>
              <a:rPr lang="es-AR" dirty="0" smtClean="0"/>
              <a:t>      El </a:t>
            </a:r>
            <a:r>
              <a:rPr lang="es-AR" dirty="0" smtClean="0"/>
              <a:t>filtro examina, sucesivamente, cada píxel de la imagen. Para cada uno de ellos, que se llamara “píxel inicial”, se multiplica el valor de este pixel y los valores de los 8 circundantes por el valor correspondiente del </a:t>
            </a:r>
            <a:r>
              <a:rPr lang="es-AR" dirty="0" err="1" smtClean="0"/>
              <a:t>kernel</a:t>
            </a:r>
            <a:r>
              <a:rPr lang="es-AR" dirty="0" smtClean="0"/>
              <a:t>. Entonces se añade el resultado, y el pixel inicial se regula en este valor resultante final. </a:t>
            </a:r>
          </a:p>
          <a:p>
            <a:endParaRPr lang="es-A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1 Imagen" descr="convolution-calculate.png"/>
          <p:cNvPicPr>
            <a:picLocks noGrp="1"/>
          </p:cNvPicPr>
          <p:nvPr>
            <p:ph idx="1"/>
          </p:nvPr>
        </p:nvPicPr>
        <p:blipFill>
          <a:blip r:embed="rId2" cstate="print"/>
          <a:stretch>
            <a:fillRect/>
          </a:stretch>
        </p:blipFill>
        <p:spPr>
          <a:xfrm>
            <a:off x="1331640" y="4005064"/>
            <a:ext cx="6768752" cy="2016224"/>
          </a:xfrm>
          <a:prstGeom prst="rect">
            <a:avLst/>
          </a:prstGeom>
        </p:spPr>
      </p:pic>
      <p:sp>
        <p:nvSpPr>
          <p:cNvPr id="5" name="4 CuadroTexto"/>
          <p:cNvSpPr txBox="1"/>
          <p:nvPr/>
        </p:nvSpPr>
        <p:spPr>
          <a:xfrm>
            <a:off x="611560" y="548680"/>
            <a:ext cx="8208912" cy="3385542"/>
          </a:xfrm>
          <a:prstGeom prst="rect">
            <a:avLst/>
          </a:prstGeom>
          <a:noFill/>
        </p:spPr>
        <p:txBody>
          <a:bodyPr wrap="square" rtlCol="0">
            <a:spAutoFit/>
          </a:bodyPr>
          <a:lstStyle/>
          <a:p>
            <a:r>
              <a:rPr lang="es-AR" sz="2800" dirty="0"/>
              <a:t>Lo que sucede aquí: el filtro lee sucesivamente, de izquierda a derecha y de arriba abajo, todos los píxeles del área de acción del </a:t>
            </a:r>
            <a:r>
              <a:rPr lang="es-AR" sz="2800" dirty="0" err="1"/>
              <a:t>kernel</a:t>
            </a:r>
            <a:r>
              <a:rPr lang="es-AR" sz="2800" dirty="0"/>
              <a:t>. Se multiplica el valor de cada uno de ellos por el valor correspondiente del </a:t>
            </a:r>
            <a:r>
              <a:rPr lang="es-AR" sz="2800" dirty="0" err="1"/>
              <a:t>kernel</a:t>
            </a:r>
            <a:r>
              <a:rPr lang="es-AR" sz="2800" dirty="0"/>
              <a:t> y se suman los </a:t>
            </a:r>
            <a:r>
              <a:rPr lang="es-AR" sz="2800" dirty="0" err="1"/>
              <a:t>reultados</a:t>
            </a:r>
            <a:r>
              <a:rPr lang="es-AR" sz="2800" dirty="0"/>
              <a:t>. (el filtro no trabajo sobre la imagen sino sobre una copia). Como resultado gráfico, el píxel inicial se movió un píxel hacia abajo. </a:t>
            </a:r>
          </a:p>
          <a:p>
            <a:endParaRPr lang="es-A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descr="convolution1.png"/>
          <p:cNvPicPr>
            <a:picLocks noGrp="1"/>
          </p:cNvPicPr>
          <p:nvPr>
            <p:ph idx="1"/>
          </p:nvPr>
        </p:nvPicPr>
        <p:blipFill>
          <a:blip r:embed="rId2" cstate="print"/>
          <a:stretch>
            <a:fillRect/>
          </a:stretch>
        </p:blipFill>
        <p:spPr>
          <a:xfrm>
            <a:off x="2267744" y="620688"/>
            <a:ext cx="4183146" cy="565118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4"/>
          <p:cNvPicPr>
            <a:picLocks noGrp="1"/>
          </p:cNvPicPr>
          <p:nvPr>
            <p:ph idx="1"/>
          </p:nvPr>
        </p:nvPicPr>
        <p:blipFill>
          <a:blip r:embed="rId2" cstate="print">
            <a:alphaModFix/>
            <a:lum/>
          </a:blip>
          <a:srcRect/>
          <a:stretch>
            <a:fillRect/>
          </a:stretch>
        </p:blipFill>
        <p:spPr>
          <a:xfrm>
            <a:off x="2411760" y="908720"/>
            <a:ext cx="4446041" cy="3988023"/>
          </a:xfrm>
          <a:prstGeom prst="rect">
            <a:avLst/>
          </a:prstGeom>
        </p:spPr>
      </p:pic>
      <p:sp>
        <p:nvSpPr>
          <p:cNvPr id="5" name="4 CuadroTexto"/>
          <p:cNvSpPr txBox="1"/>
          <p:nvPr/>
        </p:nvSpPr>
        <p:spPr>
          <a:xfrm>
            <a:off x="611560" y="5157192"/>
            <a:ext cx="8244408" cy="923330"/>
          </a:xfrm>
          <a:prstGeom prst="rect">
            <a:avLst/>
          </a:prstGeom>
          <a:noFill/>
        </p:spPr>
        <p:txBody>
          <a:bodyPr wrap="square" rtlCol="0">
            <a:spAutoFit/>
          </a:bodyPr>
          <a:lstStyle/>
          <a:p>
            <a:r>
              <a:rPr lang="es-AR" dirty="0"/>
              <a:t>Cada pixel se representa con un numero de 4 bits y, por lo tanto, hay 2^4=16 colores en la tabla de colores. Cada color en la tabla se representa con un numero de 24 bits: 8 bits para el rojo, 8 bits para el verde y 8 bits para el azul.</a:t>
            </a:r>
          </a:p>
        </p:txBody>
      </p:sp>
      <p:sp>
        <p:nvSpPr>
          <p:cNvPr id="6" name="5 CuadroTexto"/>
          <p:cNvSpPr txBox="1"/>
          <p:nvPr/>
        </p:nvSpPr>
        <p:spPr>
          <a:xfrm>
            <a:off x="1115616" y="0"/>
            <a:ext cx="2160240" cy="707886"/>
          </a:xfrm>
          <a:prstGeom prst="rect">
            <a:avLst/>
          </a:prstGeom>
          <a:noFill/>
        </p:spPr>
        <p:txBody>
          <a:bodyPr wrap="square" rtlCol="0">
            <a:spAutoFit/>
          </a:bodyPr>
          <a:lstStyle/>
          <a:p>
            <a:r>
              <a:rPr lang="es-AR" sz="4000" dirty="0" smtClean="0"/>
              <a:t>Ejemplo:</a:t>
            </a:r>
            <a:endParaRPr lang="es-AR" sz="4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332656"/>
            <a:ext cx="7772400" cy="648072"/>
          </a:xfrm>
        </p:spPr>
        <p:txBody>
          <a:bodyPr/>
          <a:lstStyle/>
          <a:p>
            <a:r>
              <a:rPr lang="es-AR" dirty="0" smtClean="0"/>
              <a:t>Enfocado</a:t>
            </a:r>
          </a:p>
          <a:p>
            <a:endParaRPr lang="es-AR" dirty="0"/>
          </a:p>
        </p:txBody>
      </p:sp>
      <p:pic>
        <p:nvPicPr>
          <p:cNvPr id="4" name="9 Imagen" descr="convo2.jpg"/>
          <p:cNvPicPr/>
          <p:nvPr/>
        </p:nvPicPr>
        <p:blipFill>
          <a:blip r:embed="rId2" cstate="print"/>
          <a:stretch>
            <a:fillRect/>
          </a:stretch>
        </p:blipFill>
        <p:spPr>
          <a:xfrm>
            <a:off x="1043608" y="1700808"/>
            <a:ext cx="4032448" cy="4248472"/>
          </a:xfrm>
          <a:prstGeom prst="rect">
            <a:avLst/>
          </a:prstGeom>
        </p:spPr>
      </p:pic>
      <p:pic>
        <p:nvPicPr>
          <p:cNvPr id="5" name="10 Imagen" descr="convolu2.png"/>
          <p:cNvPicPr/>
          <p:nvPr/>
        </p:nvPicPr>
        <p:blipFill>
          <a:blip r:embed="rId3" cstate="print"/>
          <a:stretch>
            <a:fillRect/>
          </a:stretch>
        </p:blipFill>
        <p:spPr>
          <a:xfrm>
            <a:off x="5796136" y="2348880"/>
            <a:ext cx="2592288" cy="2592288"/>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260648"/>
            <a:ext cx="7772400" cy="980728"/>
          </a:xfrm>
        </p:spPr>
        <p:txBody>
          <a:bodyPr/>
          <a:lstStyle/>
          <a:p>
            <a:r>
              <a:rPr lang="es-AR" dirty="0" smtClean="0"/>
              <a:t>Desenfocado</a:t>
            </a:r>
          </a:p>
          <a:p>
            <a:endParaRPr lang="es-AR" dirty="0"/>
          </a:p>
        </p:txBody>
      </p:sp>
      <p:pic>
        <p:nvPicPr>
          <p:cNvPr id="4" name="20 Imagen" descr="convo3.jpg"/>
          <p:cNvPicPr/>
          <p:nvPr/>
        </p:nvPicPr>
        <p:blipFill>
          <a:blip r:embed="rId2" cstate="print"/>
          <a:stretch>
            <a:fillRect/>
          </a:stretch>
        </p:blipFill>
        <p:spPr>
          <a:xfrm>
            <a:off x="899592" y="1628800"/>
            <a:ext cx="4248472" cy="4248472"/>
          </a:xfrm>
          <a:prstGeom prst="rect">
            <a:avLst/>
          </a:prstGeom>
        </p:spPr>
      </p:pic>
      <p:pic>
        <p:nvPicPr>
          <p:cNvPr id="5" name="17 Imagen" descr="convolu3.png"/>
          <p:cNvPicPr/>
          <p:nvPr/>
        </p:nvPicPr>
        <p:blipFill>
          <a:blip r:embed="rId3" cstate="print"/>
          <a:stretch>
            <a:fillRect/>
          </a:stretch>
        </p:blipFill>
        <p:spPr>
          <a:xfrm>
            <a:off x="5652120" y="2276872"/>
            <a:ext cx="2736304" cy="2736304"/>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260648"/>
            <a:ext cx="7772400" cy="864096"/>
          </a:xfrm>
        </p:spPr>
        <p:txBody>
          <a:bodyPr/>
          <a:lstStyle/>
          <a:p>
            <a:r>
              <a:rPr lang="es-AR" dirty="0" smtClean="0"/>
              <a:t>Relieve</a:t>
            </a:r>
          </a:p>
          <a:p>
            <a:endParaRPr lang="es-AR" dirty="0"/>
          </a:p>
        </p:txBody>
      </p:sp>
      <p:pic>
        <p:nvPicPr>
          <p:cNvPr id="4" name="22 Imagen" descr="convo6.jpg"/>
          <p:cNvPicPr/>
          <p:nvPr/>
        </p:nvPicPr>
        <p:blipFill>
          <a:blip r:embed="rId2" cstate="print"/>
          <a:stretch>
            <a:fillRect/>
          </a:stretch>
        </p:blipFill>
        <p:spPr>
          <a:xfrm>
            <a:off x="899592" y="1484784"/>
            <a:ext cx="4104456" cy="4320480"/>
          </a:xfrm>
          <a:prstGeom prst="rect">
            <a:avLst/>
          </a:prstGeom>
        </p:spPr>
      </p:pic>
      <p:pic>
        <p:nvPicPr>
          <p:cNvPr id="5" name="23 Imagen" descr="convolu6.png"/>
          <p:cNvPicPr/>
          <p:nvPr/>
        </p:nvPicPr>
        <p:blipFill>
          <a:blip r:embed="rId3" cstate="print"/>
          <a:stretch>
            <a:fillRect/>
          </a:stretch>
        </p:blipFill>
        <p:spPr>
          <a:xfrm>
            <a:off x="5652120" y="1988840"/>
            <a:ext cx="2880320" cy="2808312"/>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err="1" smtClean="0"/>
              <a:t>Bibliografia</a:t>
            </a:r>
            <a:r>
              <a:rPr lang="es-AR" dirty="0" smtClean="0"/>
              <a:t/>
            </a:r>
            <a:br>
              <a:rPr lang="es-AR" dirty="0" smtClean="0"/>
            </a:br>
            <a:endParaRPr lang="es-AR" dirty="0"/>
          </a:p>
        </p:txBody>
      </p:sp>
      <p:sp>
        <p:nvSpPr>
          <p:cNvPr id="5" name="4 Marcador de contenido"/>
          <p:cNvSpPr>
            <a:spLocks noGrp="1"/>
          </p:cNvSpPr>
          <p:nvPr>
            <p:ph idx="1"/>
          </p:nvPr>
        </p:nvSpPr>
        <p:spPr>
          <a:xfrm>
            <a:off x="287016" y="1772816"/>
            <a:ext cx="8856984" cy="4572000"/>
          </a:xfrm>
        </p:spPr>
        <p:txBody>
          <a:bodyPr/>
          <a:lstStyle/>
          <a:p>
            <a:endParaRPr lang="es-AR" dirty="0" smtClean="0">
              <a:hlinkClick r:id="rId2"/>
            </a:endParaRPr>
          </a:p>
          <a:p>
            <a:r>
              <a:rPr lang="es-AR" dirty="0" smtClean="0">
                <a:hlinkClick r:id="rId3"/>
              </a:rPr>
              <a:t>https://</a:t>
            </a:r>
            <a:r>
              <a:rPr lang="es-AR" dirty="0" smtClean="0">
                <a:hlinkClick r:id="rId3"/>
              </a:rPr>
              <a:t>docs.gimp.org/es/plug-in-convmatrix.html</a:t>
            </a:r>
            <a:endParaRPr lang="es-AR" dirty="0" smtClean="0"/>
          </a:p>
          <a:p>
            <a:r>
              <a:rPr lang="es-AR" dirty="0" smtClean="0">
                <a:hlinkClick r:id="rId4"/>
              </a:rPr>
              <a:t>http://</a:t>
            </a:r>
            <a:r>
              <a:rPr lang="es-AR" dirty="0" smtClean="0">
                <a:hlinkClick r:id="rId4"/>
              </a:rPr>
              <a:t>es.ccm.net/contents/736-imagenes-vectoriales-y-de-mapa-de-bits</a:t>
            </a:r>
            <a:endParaRPr lang="es-AR" dirty="0" smtClean="0"/>
          </a:p>
          <a:p>
            <a:r>
              <a:rPr lang="es-AR" dirty="0" smtClean="0">
                <a:hlinkClick r:id="rId3"/>
              </a:rPr>
              <a:t>https://</a:t>
            </a:r>
            <a:r>
              <a:rPr lang="es-AR" dirty="0" smtClean="0">
                <a:hlinkClick r:id="rId3"/>
              </a:rPr>
              <a:t>docs.gimp.org/es/plug-in-convmatrix.html</a:t>
            </a:r>
            <a:endParaRPr lang="es-AR" dirty="0" smtClean="0"/>
          </a:p>
          <a:p>
            <a:endParaRPr lang="es-AR" dirty="0" smtClean="0"/>
          </a:p>
          <a:p>
            <a:endParaRPr lang="es-AR"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1844824"/>
            <a:ext cx="7772400" cy="914400"/>
          </a:xfrm>
        </p:spPr>
        <p:txBody>
          <a:bodyPr/>
          <a:lstStyle/>
          <a:p>
            <a:r>
              <a:rPr lang="es-AR" sz="6000" dirty="0" smtClean="0"/>
              <a:t>Luciano </a:t>
            </a:r>
            <a:r>
              <a:rPr lang="es-AR" sz="6000" dirty="0" err="1" smtClean="0"/>
              <a:t>Schiavone</a:t>
            </a:r>
            <a:r>
              <a:rPr lang="es-AR" sz="6000" dirty="0" smtClean="0"/>
              <a:t/>
            </a:r>
            <a:br>
              <a:rPr lang="es-AR" sz="6000" dirty="0" smtClean="0"/>
            </a:br>
            <a:r>
              <a:rPr lang="es-AR" sz="6000" dirty="0" smtClean="0"/>
              <a:t/>
            </a:r>
            <a:br>
              <a:rPr lang="es-AR" sz="6000" dirty="0" smtClean="0"/>
            </a:br>
            <a:r>
              <a:rPr lang="es-AR" sz="6000" dirty="0" smtClean="0"/>
              <a:t>Carla López</a:t>
            </a:r>
            <a:r>
              <a:rPr lang="es-AR" dirty="0" smtClean="0"/>
              <a:t/>
            </a:r>
            <a:br>
              <a:rPr lang="es-AR" dirty="0" smtClean="0"/>
            </a:br>
            <a:endParaRPr lang="es-A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u="sng" dirty="0" smtClean="0"/>
              <a:t>Grafico vectorial</a:t>
            </a:r>
            <a:r>
              <a:rPr lang="es-AR" dirty="0" smtClean="0"/>
              <a:t/>
            </a:r>
            <a:br>
              <a:rPr lang="es-AR" dirty="0" smtClean="0"/>
            </a:br>
            <a:endParaRPr lang="es-AR" dirty="0"/>
          </a:p>
        </p:txBody>
      </p:sp>
      <p:sp>
        <p:nvSpPr>
          <p:cNvPr id="3" name="2 Marcador de contenido"/>
          <p:cNvSpPr>
            <a:spLocks noGrp="1"/>
          </p:cNvSpPr>
          <p:nvPr>
            <p:ph idx="1"/>
          </p:nvPr>
        </p:nvSpPr>
        <p:spPr>
          <a:xfrm>
            <a:off x="914400" y="1340768"/>
            <a:ext cx="7772400" cy="6192688"/>
          </a:xfrm>
        </p:spPr>
        <p:txBody>
          <a:bodyPr>
            <a:normAutofit fontScale="47500" lnSpcReduction="20000"/>
          </a:bodyPr>
          <a:lstStyle/>
          <a:p>
            <a:pPr>
              <a:buNone/>
            </a:pPr>
            <a:r>
              <a:rPr lang="es-AR" sz="4400" dirty="0" smtClean="0"/>
              <a:t>      </a:t>
            </a:r>
            <a:r>
              <a:rPr lang="es-AR" sz="5100" dirty="0" smtClean="0"/>
              <a:t>Imagen </a:t>
            </a:r>
            <a:r>
              <a:rPr lang="es-AR" sz="5100" dirty="0" smtClean="0"/>
              <a:t>vectorial formada por objetos geométricos dependientes como segmentos, polígonos, arcos, cada uno de ellos definido por atributos matemáticos de forma, de posición, etc.</a:t>
            </a:r>
          </a:p>
          <a:p>
            <a:pPr>
              <a:buNone/>
            </a:pPr>
            <a:r>
              <a:rPr lang="es-AR" sz="5100" dirty="0" smtClean="0"/>
              <a:t>     </a:t>
            </a:r>
            <a:r>
              <a:rPr lang="es-AR" sz="5100" dirty="0" smtClean="0"/>
              <a:t> El interés principal de los gráficos vectoriales es poder ampliar el tamaño de una imagen a voluntad sin sufrir la pérdida de calidad que sufren los mapas de bits. De la misma forma, permiten mover, estirar y retorcer imágenes de manera relativamente sencilla. Su uso también está muy extendido en la generación de imágenes en tres dimensiones tanto dinámicas como estáticas.</a:t>
            </a:r>
          </a:p>
          <a:p>
            <a:pPr>
              <a:buNone/>
            </a:pPr>
            <a:r>
              <a:rPr lang="es-AR" sz="5100" dirty="0" smtClean="0"/>
              <a:t>      Esto </a:t>
            </a:r>
            <a:r>
              <a:rPr lang="es-AR" sz="5100" dirty="0" smtClean="0"/>
              <a:t>se logra a partir de la </a:t>
            </a:r>
            <a:r>
              <a:rPr lang="es-AR" sz="5100" dirty="0" err="1" smtClean="0"/>
              <a:t>vectorizacion</a:t>
            </a:r>
            <a:r>
              <a:rPr lang="es-AR" sz="5100" dirty="0" smtClean="0"/>
              <a:t> que consiste en convertir imágenes que están formadas por píxeles en imágenes formadas por vectores. Esto se logra dibujando todos los contornos y rellenos de la imagen mediante curvas </a:t>
            </a:r>
            <a:r>
              <a:rPr lang="es-AR" sz="5100" dirty="0" err="1" smtClean="0"/>
              <a:t>Bezier</a:t>
            </a:r>
            <a:r>
              <a:rPr lang="es-AR" sz="5100" dirty="0" smtClean="0"/>
              <a:t>.</a:t>
            </a:r>
          </a:p>
          <a:p>
            <a:endParaRPr lang="es-A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1"/>
          <p:cNvPicPr>
            <a:picLocks noGrp="1"/>
          </p:cNvPicPr>
          <p:nvPr>
            <p:ph idx="1"/>
          </p:nvPr>
        </p:nvPicPr>
        <p:blipFill>
          <a:blip r:embed="rId2" cstate="print">
            <a:alphaModFix/>
            <a:lum/>
          </a:blip>
          <a:srcRect/>
          <a:stretch>
            <a:fillRect/>
          </a:stretch>
        </p:blipFill>
        <p:spPr>
          <a:xfrm>
            <a:off x="1835696" y="2852936"/>
            <a:ext cx="6192688" cy="3600400"/>
          </a:xfrm>
          <a:prstGeom prst="rect">
            <a:avLst/>
          </a:prstGeom>
          <a:ln>
            <a:noFill/>
          </a:ln>
          <a:effectLst>
            <a:outerShdw blurRad="292100" dist="139700" dir="2700000" algn="tl" rotWithShape="0">
              <a:srgbClr val="333333">
                <a:alpha val="65000"/>
              </a:srgbClr>
            </a:outerShdw>
          </a:effectLst>
        </p:spPr>
      </p:pic>
      <p:sp>
        <p:nvSpPr>
          <p:cNvPr id="5" name="4 CuadroTexto"/>
          <p:cNvSpPr txBox="1"/>
          <p:nvPr/>
        </p:nvSpPr>
        <p:spPr>
          <a:xfrm>
            <a:off x="899592" y="404664"/>
            <a:ext cx="7920880" cy="2308324"/>
          </a:xfrm>
          <a:prstGeom prst="rect">
            <a:avLst/>
          </a:prstGeom>
          <a:noFill/>
        </p:spPr>
        <p:txBody>
          <a:bodyPr wrap="square" rtlCol="0">
            <a:spAutoFit/>
          </a:bodyPr>
          <a:lstStyle/>
          <a:p>
            <a:r>
              <a:rPr lang="es-AR" dirty="0"/>
              <a:t>Dado que una imagen vectorial está compuesta solamente por entidades matemáticas, se le pueden aplicar fácilmente transformaciones geométricas a la misma (ampliación, expansión, etc.), mientras que una imagen de mapa de bits, compuesta por píxeles, no podrá ser sometida a dichas transformaciones sin sufrir una pérdida de información llamada distorsión. La apariencia de los píxeles en una imagen después de una transformación geométrica (en particular cuando se la amplía) se denomina </a:t>
            </a:r>
            <a:r>
              <a:rPr lang="es-AR" dirty="0" err="1"/>
              <a:t>pixelación</a:t>
            </a:r>
            <a:endParaRPr lang="es-AR" dirty="0"/>
          </a:p>
          <a:p>
            <a:endParaRPr lang="es-A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10801200" cy="914400"/>
          </a:xfrm>
        </p:spPr>
        <p:txBody>
          <a:bodyPr/>
          <a:lstStyle/>
          <a:p>
            <a:r>
              <a:rPr lang="es-AR" u="sng" dirty="0" smtClean="0"/>
              <a:t>Ventajas y desventajas de </a:t>
            </a:r>
            <a:br>
              <a:rPr lang="es-AR" u="sng" dirty="0" smtClean="0"/>
            </a:br>
            <a:r>
              <a:rPr lang="es-AR" u="sng" dirty="0" smtClean="0"/>
              <a:t>tipos </a:t>
            </a:r>
            <a:r>
              <a:rPr lang="es-AR" u="sng" dirty="0" smtClean="0"/>
              <a:t>de imagen digital</a:t>
            </a:r>
            <a:r>
              <a:rPr lang="es-AR" dirty="0" smtClean="0"/>
              <a:t/>
            </a:r>
            <a:br>
              <a:rPr lang="es-AR" dirty="0" smtClean="0"/>
            </a:br>
            <a:endParaRPr lang="es-AR" dirty="0"/>
          </a:p>
        </p:txBody>
      </p:sp>
      <p:sp>
        <p:nvSpPr>
          <p:cNvPr id="3" name="2 Marcador de contenido"/>
          <p:cNvSpPr>
            <a:spLocks noGrp="1"/>
          </p:cNvSpPr>
          <p:nvPr>
            <p:ph idx="1"/>
          </p:nvPr>
        </p:nvSpPr>
        <p:spPr>
          <a:xfrm>
            <a:off x="323528" y="908720"/>
            <a:ext cx="9577064" cy="6408712"/>
          </a:xfrm>
        </p:spPr>
        <p:txBody>
          <a:bodyPr>
            <a:normAutofit fontScale="32500" lnSpcReduction="20000"/>
          </a:bodyPr>
          <a:lstStyle/>
          <a:p>
            <a:pPr>
              <a:buNone/>
            </a:pPr>
            <a:endParaRPr lang="es-AR" sz="8000" dirty="0" smtClean="0"/>
          </a:p>
          <a:p>
            <a:pPr>
              <a:buNone/>
            </a:pPr>
            <a:r>
              <a:rPr lang="es-AR" sz="8000" dirty="0" smtClean="0"/>
              <a:t>Para </a:t>
            </a:r>
            <a:r>
              <a:rPr lang="es-AR" sz="8000" dirty="0" smtClean="0"/>
              <a:t>mapa de bits</a:t>
            </a:r>
          </a:p>
          <a:p>
            <a:pPr>
              <a:buNone/>
            </a:pPr>
            <a:r>
              <a:rPr lang="es-AR" sz="8000" dirty="0" smtClean="0"/>
              <a:t> </a:t>
            </a:r>
          </a:p>
          <a:p>
            <a:pPr>
              <a:buNone/>
            </a:pPr>
            <a:r>
              <a:rPr lang="es-AR" sz="8000" dirty="0" smtClean="0"/>
              <a:t>Ventajas: </a:t>
            </a:r>
          </a:p>
          <a:p>
            <a:r>
              <a:rPr lang="es-AR" sz="8000" dirty="0" smtClean="0"/>
              <a:t>brindan la posibilidad de requerir menos operaciones del </a:t>
            </a:r>
            <a:endParaRPr lang="es-AR" sz="8000" dirty="0" smtClean="0"/>
          </a:p>
          <a:p>
            <a:pPr lvl="0">
              <a:buNone/>
            </a:pPr>
            <a:r>
              <a:rPr lang="es-AR" sz="8000" dirty="0" smtClean="0"/>
              <a:t>     procesador </a:t>
            </a:r>
            <a:r>
              <a:rPr lang="es-AR" sz="8000" dirty="0" smtClean="0"/>
              <a:t>para modificar los pixeles</a:t>
            </a:r>
          </a:p>
          <a:p>
            <a:r>
              <a:rPr lang="es-AR" sz="8000" dirty="0" smtClean="0"/>
              <a:t>son buenos para almacenar texturas complejas</a:t>
            </a:r>
          </a:p>
          <a:p>
            <a:pPr>
              <a:buNone/>
            </a:pPr>
            <a:r>
              <a:rPr lang="es-AR" sz="8000" dirty="0" smtClean="0"/>
              <a:t> </a:t>
            </a:r>
          </a:p>
          <a:p>
            <a:pPr>
              <a:buNone/>
            </a:pPr>
            <a:r>
              <a:rPr lang="es-AR" sz="8000" dirty="0" smtClean="0"/>
              <a:t>Desventajas:</a:t>
            </a:r>
          </a:p>
          <a:p>
            <a:r>
              <a:rPr lang="es-AR" sz="8000" dirty="0" smtClean="0"/>
              <a:t>los archivos ocupan mayor espacio en memoria</a:t>
            </a:r>
          </a:p>
          <a:p>
            <a:r>
              <a:rPr lang="es-AR" sz="8000" dirty="0" smtClean="0"/>
              <a:t>requieren un tiempo mayor de transferencia a través de las </a:t>
            </a:r>
            <a:endParaRPr lang="es-AR" sz="8000" dirty="0" smtClean="0"/>
          </a:p>
          <a:p>
            <a:pPr>
              <a:buNone/>
            </a:pPr>
            <a:r>
              <a:rPr lang="es-AR" sz="8000" dirty="0" smtClean="0"/>
              <a:t>     redes</a:t>
            </a:r>
            <a:endParaRPr lang="es-AR" sz="8000" dirty="0" smtClean="0"/>
          </a:p>
          <a:p>
            <a:r>
              <a:rPr lang="es-AR" sz="8000" dirty="0" smtClean="0"/>
              <a:t>cualquier operación de reducción o ampliación de la cantidad </a:t>
            </a:r>
            <a:endParaRPr lang="es-AR" sz="8000" dirty="0" smtClean="0"/>
          </a:p>
          <a:p>
            <a:pPr>
              <a:buNone/>
            </a:pPr>
            <a:r>
              <a:rPr lang="es-AR" sz="8000" dirty="0" smtClean="0"/>
              <a:t>     de pixeles</a:t>
            </a:r>
            <a:r>
              <a:rPr lang="es-AR" sz="8000" dirty="0" smtClean="0"/>
              <a:t>, redunda en una pérdida de información.</a:t>
            </a:r>
          </a:p>
          <a:p>
            <a:pPr>
              <a:buNone/>
            </a:pPr>
            <a:r>
              <a:rPr lang="es-AR" sz="8000" dirty="0" smtClean="0"/>
              <a:t> </a:t>
            </a:r>
          </a:p>
          <a:p>
            <a:endParaRPr lang="es-A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260648"/>
            <a:ext cx="7992888" cy="5184576"/>
          </a:xfrm>
        </p:spPr>
        <p:txBody>
          <a:bodyPr>
            <a:normAutofit fontScale="70000" lnSpcReduction="20000"/>
          </a:bodyPr>
          <a:lstStyle/>
          <a:p>
            <a:pPr>
              <a:buNone/>
            </a:pPr>
            <a:r>
              <a:rPr lang="es-AR" sz="3200" dirty="0" smtClean="0"/>
              <a:t>Para grafico vectorial</a:t>
            </a:r>
          </a:p>
          <a:p>
            <a:pPr>
              <a:buNone/>
            </a:pPr>
            <a:r>
              <a:rPr lang="es-AR" sz="3200" dirty="0" smtClean="0"/>
              <a:t> </a:t>
            </a:r>
          </a:p>
          <a:p>
            <a:pPr>
              <a:buNone/>
            </a:pPr>
            <a:r>
              <a:rPr lang="es-AR" sz="3200" dirty="0" smtClean="0"/>
              <a:t>              Ventajas:</a:t>
            </a:r>
          </a:p>
          <a:p>
            <a:r>
              <a:rPr lang="es-AR" sz="3200" dirty="0" smtClean="0"/>
              <a:t>     almacenan </a:t>
            </a:r>
            <a:r>
              <a:rPr lang="es-AR" sz="3200" dirty="0" smtClean="0"/>
              <a:t>en pocos bytes información compleja, de manera que se transfieren rápidamente a través de las redes y que su resolución es independiente, es decir, con la descripción geométrica almacenada se pueden </a:t>
            </a:r>
            <a:endParaRPr lang="es-AR" sz="3200" dirty="0" smtClean="0"/>
          </a:p>
          <a:p>
            <a:r>
              <a:rPr lang="es-AR" sz="3200" dirty="0" smtClean="0"/>
              <a:t>generar </a:t>
            </a:r>
            <a:r>
              <a:rPr lang="es-AR" sz="3200" dirty="0" smtClean="0"/>
              <a:t>imágenes de diversos tamaños de pixeles, tan sólo ampliando la escala del vector.</a:t>
            </a:r>
          </a:p>
          <a:p>
            <a:pPr>
              <a:buNone/>
            </a:pPr>
            <a:r>
              <a:rPr lang="es-AR" sz="3200" dirty="0" smtClean="0"/>
              <a:t>             </a:t>
            </a:r>
          </a:p>
          <a:p>
            <a:pPr>
              <a:buNone/>
            </a:pPr>
            <a:r>
              <a:rPr lang="es-AR" sz="3200" dirty="0" smtClean="0"/>
              <a:t>      </a:t>
            </a:r>
            <a:r>
              <a:rPr lang="es-AR" sz="3200" dirty="0" smtClean="0"/>
              <a:t>Desventaja:</a:t>
            </a:r>
            <a:endParaRPr lang="es-AR" sz="3200" dirty="0" smtClean="0"/>
          </a:p>
          <a:p>
            <a:r>
              <a:rPr lang="es-AR" sz="3200" dirty="0" smtClean="0"/>
              <a:t>     requieren </a:t>
            </a:r>
            <a:r>
              <a:rPr lang="es-AR" sz="3200" dirty="0" smtClean="0"/>
              <a:t>mayor cantidad de operaciones del procesador para ser decodificados y desplegados en </a:t>
            </a:r>
            <a:r>
              <a:rPr lang="es-AR" sz="3100" dirty="0" smtClean="0"/>
              <a:t>la pantalla, ya que siempre se convierten finalmente en una imagen de pixeles a través de un proceso de </a:t>
            </a:r>
            <a:r>
              <a:rPr lang="es-AR" sz="3100" dirty="0" err="1" smtClean="0"/>
              <a:t>render</a:t>
            </a:r>
            <a:r>
              <a:rPr lang="es-AR" sz="3100" dirty="0" smtClean="0"/>
              <a:t>.</a:t>
            </a:r>
          </a:p>
          <a:p>
            <a:endParaRPr lang="es-A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Procesamiento digital de imágenes</a:t>
            </a:r>
            <a:endParaRPr lang="es-AR" dirty="0"/>
          </a:p>
        </p:txBody>
      </p:sp>
      <p:sp>
        <p:nvSpPr>
          <p:cNvPr id="3" name="2 Marcador de contenido"/>
          <p:cNvSpPr>
            <a:spLocks noGrp="1"/>
          </p:cNvSpPr>
          <p:nvPr>
            <p:ph idx="1"/>
          </p:nvPr>
        </p:nvSpPr>
        <p:spPr>
          <a:xfrm>
            <a:off x="971600" y="2780928"/>
            <a:ext cx="7772400" cy="4572000"/>
          </a:xfrm>
        </p:spPr>
        <p:txBody>
          <a:bodyPr/>
          <a:lstStyle/>
          <a:p>
            <a:pPr>
              <a:buNone/>
            </a:pPr>
            <a:r>
              <a:rPr lang="es-AR" dirty="0" smtClean="0"/>
              <a:t>    Es </a:t>
            </a:r>
            <a:r>
              <a:rPr lang="es-AR" dirty="0" smtClean="0"/>
              <a:t>el conjunto de técnicas que se aplican a las imágenes digitales con el objetivo de mejorar la calidad o facilitar la búsqueda de información.</a:t>
            </a:r>
          </a:p>
          <a:p>
            <a:endParaRPr lang="es-A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u="sng" dirty="0" smtClean="0"/>
              <a:t>Procesamiento de filtrado</a:t>
            </a:r>
            <a:endParaRPr lang="es-AR" dirty="0"/>
          </a:p>
        </p:txBody>
      </p:sp>
      <p:sp>
        <p:nvSpPr>
          <p:cNvPr id="3" name="2 Marcador de contenido"/>
          <p:cNvSpPr>
            <a:spLocks noGrp="1"/>
          </p:cNvSpPr>
          <p:nvPr>
            <p:ph idx="1"/>
          </p:nvPr>
        </p:nvSpPr>
        <p:spPr>
          <a:xfrm>
            <a:off x="899592" y="1196752"/>
            <a:ext cx="7772400" cy="6165304"/>
          </a:xfrm>
        </p:spPr>
        <p:txBody>
          <a:bodyPr>
            <a:normAutofit fontScale="62500" lnSpcReduction="20000"/>
          </a:bodyPr>
          <a:lstStyle/>
          <a:p>
            <a:pPr>
              <a:buNone/>
            </a:pPr>
            <a:r>
              <a:rPr lang="es-AR" dirty="0" smtClean="0"/>
              <a:t>        Es </a:t>
            </a:r>
            <a:r>
              <a:rPr lang="es-AR" dirty="0" smtClean="0"/>
              <a:t>el conjunto de técnicas englobadas dentro del </a:t>
            </a:r>
            <a:r>
              <a:rPr lang="es-AR" dirty="0" err="1" smtClean="0"/>
              <a:t>preprocesamiento</a:t>
            </a:r>
            <a:r>
              <a:rPr lang="es-AR" dirty="0" smtClean="0"/>
              <a:t> de imágenes cuyo objetivo fundamental es obtener, a partir de una imagen origen, otra final cuyo resultado sea más adecuado para una aplicación específica mejorando ciertas características de la misma que posibilite efectuar operaciones del procesado sobre ella.</a:t>
            </a:r>
          </a:p>
          <a:p>
            <a:pPr>
              <a:buNone/>
            </a:pPr>
            <a:r>
              <a:rPr lang="es-AR" dirty="0" smtClean="0"/>
              <a:t>        Los </a:t>
            </a:r>
            <a:r>
              <a:rPr lang="es-AR" dirty="0" smtClean="0"/>
              <a:t>principales objetivos que se persiguen con la aplicación de filtros son:</a:t>
            </a:r>
          </a:p>
          <a:p>
            <a:pPr lvl="0"/>
            <a:r>
              <a:rPr lang="es-AR" dirty="0" smtClean="0"/>
              <a:t>Suavizar la imagen: reducir la cantidad de variaciones de intensidad entre píxeles vecinos.</a:t>
            </a:r>
          </a:p>
          <a:p>
            <a:pPr lvl="0"/>
            <a:r>
              <a:rPr lang="es-AR" dirty="0" smtClean="0"/>
              <a:t>Eliminar ruido: eliminar aquellos píxeles cuyo nivel de intensidad es muy diferente al de sus vecinos y cuyo origen puede estar tanto en el proceso de adquisición de la imagen como en el de transmisión.</a:t>
            </a:r>
          </a:p>
          <a:p>
            <a:pPr lvl="0"/>
            <a:r>
              <a:rPr lang="es-AR" dirty="0" smtClean="0"/>
              <a:t>Realzar bordes: destacar los bordes que se localizan en una imagen.</a:t>
            </a:r>
          </a:p>
          <a:p>
            <a:pPr lvl="0"/>
            <a:r>
              <a:rPr lang="es-AR" dirty="0" smtClean="0"/>
              <a:t>Detectar bordes: detectar los píxeles donde se produce un cambio brusco en la función intensidad.</a:t>
            </a:r>
          </a:p>
          <a:p>
            <a:pPr>
              <a:buNone/>
            </a:pPr>
            <a:r>
              <a:rPr lang="es-AR" dirty="0" smtClean="0"/>
              <a:t>Por tanto, se consideran los filtros como operaciones que se aplican a los píxeles de una imagen digital para optimizarla, enfatizar cierta información o conseguir un efecto especial en ella.</a:t>
            </a:r>
          </a:p>
          <a:p>
            <a:pPr>
              <a:buNone/>
            </a:pPr>
            <a:r>
              <a:rPr lang="es-AR" dirty="0" smtClean="0"/>
              <a:t>El proceso de filtrado puede llevarse a cabo sobre los dominios de frecuencia y/o espacio.</a:t>
            </a:r>
            <a:endParaRPr lang="es-A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324</TotalTime>
  <Words>1315</Words>
  <Application>Microsoft Office PowerPoint</Application>
  <PresentationFormat>Presentación en pantalla (4:3)</PresentationFormat>
  <Paragraphs>144</Paragraphs>
  <Slides>35</Slides>
  <Notes>0</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Metro</vt:lpstr>
      <vt:lpstr>Transformaciones lineales aplicadas al procesamiento de imágenes digitales</vt:lpstr>
      <vt:lpstr> Mapa de bits </vt:lpstr>
      <vt:lpstr>Diapositiva 3</vt:lpstr>
      <vt:lpstr>Grafico vectorial </vt:lpstr>
      <vt:lpstr>Diapositiva 5</vt:lpstr>
      <vt:lpstr>Ventajas y desventajas de  tipos de imagen digital </vt:lpstr>
      <vt:lpstr>Diapositiva 7</vt:lpstr>
      <vt:lpstr>Procesamiento digital de imágenes</vt:lpstr>
      <vt:lpstr>Procesamiento de filtrado</vt:lpstr>
      <vt:lpstr>Filtrado en el dominio de la frecuencia </vt:lpstr>
      <vt:lpstr>Diapositiva 11</vt:lpstr>
      <vt:lpstr>Convolución</vt:lpstr>
      <vt:lpstr>Diapositiva 13</vt:lpstr>
      <vt:lpstr>Diapositiva 14</vt:lpstr>
      <vt:lpstr>Explicación visual de la convolución:</vt:lpstr>
      <vt:lpstr>Tipos de convolucion  </vt:lpstr>
      <vt:lpstr>Diapositiva 17</vt:lpstr>
      <vt:lpstr>Diapositiva 18</vt:lpstr>
      <vt:lpstr>Propiedades </vt:lpstr>
      <vt:lpstr>Teorema de convolución</vt:lpstr>
      <vt:lpstr>Diapositiva 21</vt:lpstr>
      <vt:lpstr>Demostración </vt:lpstr>
      <vt:lpstr>Diapositiva 23</vt:lpstr>
      <vt:lpstr>Diapositiva 24</vt:lpstr>
      <vt:lpstr>Diapositiva 25</vt:lpstr>
      <vt:lpstr>Matriz de convolucion</vt:lpstr>
      <vt:lpstr>Filtros de convolucion</vt:lpstr>
      <vt:lpstr>Diapositiva 28</vt:lpstr>
      <vt:lpstr>Diapositiva 29</vt:lpstr>
      <vt:lpstr>Diapositiva 30</vt:lpstr>
      <vt:lpstr>Diapositiva 31</vt:lpstr>
      <vt:lpstr>Diapositiva 32</vt:lpstr>
      <vt:lpstr>Bibliografia </vt:lpstr>
      <vt:lpstr>Luciano Schiavone  Carla López </vt:lpstr>
      <vt:lpstr>Diapositiva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Transformaciones lineales aplicadas al procesamiento de imágenes digitales</dc:title>
  <dc:creator>Carla</dc:creator>
  <cp:lastModifiedBy>Carla</cp:lastModifiedBy>
  <cp:revision>24</cp:revision>
  <dcterms:created xsi:type="dcterms:W3CDTF">2017-12-26T21:19:25Z</dcterms:created>
  <dcterms:modified xsi:type="dcterms:W3CDTF">2017-12-27T02:43:50Z</dcterms:modified>
</cp:coreProperties>
</file>