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16" r:id="rId22"/>
    <p:sldId id="292" r:id="rId23"/>
    <p:sldId id="293" r:id="rId24"/>
    <p:sldId id="277" r:id="rId25"/>
    <p:sldId id="278" r:id="rId26"/>
    <p:sldId id="279" r:id="rId27"/>
    <p:sldId id="280" r:id="rId28"/>
    <p:sldId id="281" r:id="rId29"/>
    <p:sldId id="282" r:id="rId30"/>
    <p:sldId id="294" r:id="rId31"/>
    <p:sldId id="295" r:id="rId32"/>
    <p:sldId id="298" r:id="rId33"/>
    <p:sldId id="283" r:id="rId34"/>
    <p:sldId id="284" r:id="rId35"/>
    <p:sldId id="317" r:id="rId36"/>
    <p:sldId id="286" r:id="rId37"/>
    <p:sldId id="287" r:id="rId38"/>
    <p:sldId id="288" r:id="rId39"/>
    <p:sldId id="289" r:id="rId40"/>
    <p:sldId id="290" r:id="rId41"/>
    <p:sldId id="291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0F0F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CF5B4-586E-4541-81C2-71511D6E9C24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F468A-07CB-490B-9E4B-00FD464A7C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7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F468A-07CB-490B-9E4B-00FD464A7C3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73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F468A-07CB-490B-9E4B-00FD464A7C34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0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64EEB3-FC8C-4419-A59B-9A7AFDD34EAC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44983-9D35-46C6-836A-3135E6C82EE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5.gif"/><Relationship Id="rId1" Type="http://schemas.microsoft.com/office/2007/relationships/media" Target="../media/media5.gif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772400" cy="1296144"/>
          </a:xfrm>
        </p:spPr>
        <p:txBody>
          <a:bodyPr>
            <a:normAutofit/>
          </a:bodyPr>
          <a:lstStyle/>
          <a:p>
            <a:pPr algn="ctr"/>
            <a:r>
              <a:rPr lang="es-ES" sz="7200" dirty="0" smtClean="0">
                <a:latin typeface="Bookman Old Style" pitchFamily="18" charset="0"/>
              </a:rPr>
              <a:t>Curvas de Bézier</a:t>
            </a:r>
            <a:endParaRPr lang="es-ES" sz="7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Bézier_2_big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656" y="2060848"/>
            <a:ext cx="6048672" cy="2520280"/>
          </a:xfrm>
        </p:spPr>
      </p:pic>
    </p:spTree>
    <p:extLst>
      <p:ext uri="{BB962C8B-B14F-4D97-AF65-F5344CB8AC3E}">
        <p14:creationId xmlns:p14="http://schemas.microsoft.com/office/powerpoint/2010/main" val="1820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2656"/>
                <a:ext cx="8229600" cy="633670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Las descripciones paramétricas estándares de estas curvas son:</a:t>
                </a:r>
              </a:p>
              <a:p>
                <a:endParaRPr lang="es-ES" dirty="0"/>
              </a:p>
              <a:p>
                <a:pPr marL="109728" indent="0">
                  <a:buNone/>
                </a:pPr>
                <a:r>
                  <a:rPr lang="es-ES" b="0" dirty="0" smtClean="0"/>
                  <a:t>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(1−</m:t>
                        </m:r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  <m:r>
                          <a:rPr lang="es-E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 smtClean="0"/>
                  <a:t>+</a:t>
                </a:r>
                <a14:m>
                  <m:oMath xmlns:m="http://schemas.openxmlformats.org/officeDocument/2006/math">
                    <m:r>
                      <a:rPr lang="es-ES" b="0" i="0" dirty="0" smtClean="0">
                        <a:latin typeface="Cambria Math"/>
                      </a:rPr>
                      <m:t>2</m:t>
                    </m:r>
                    <m:r>
                      <a:rPr lang="es-ES" b="0" i="1" dirty="0" smtClean="0">
                        <a:latin typeface="Cambria Math"/>
                      </a:rPr>
                      <m:t>𝑡</m:t>
                    </m:r>
                    <m:r>
                      <a:rPr lang="es-ES" b="0" i="1" dirty="0" smtClean="0">
                        <a:latin typeface="Cambria Math"/>
                      </a:rPr>
                      <m:t>(1−</m:t>
                    </m:r>
                    <m:r>
                      <a:rPr lang="es-ES" b="0" i="1" dirty="0" smtClean="0">
                        <a:latin typeface="Cambria Math"/>
                      </a:rPr>
                      <m:t>𝑡</m:t>
                    </m:r>
                    <m:r>
                      <a:rPr lang="es-ES" b="0" i="1" dirty="0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s-E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dirty="0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E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s-E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s-E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dirty="0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ES" dirty="0" smtClean="0"/>
              </a:p>
              <a:p>
                <a:endParaRPr lang="es-ES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s-E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+3</m:t>
                      </m:r>
                      <m:r>
                        <a:rPr lang="es-ES" b="0" i="1" smtClean="0">
                          <a:latin typeface="Cambria Math"/>
                        </a:rPr>
                        <m:t>𝑡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E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s-E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s-E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s-ES" dirty="0" smtClean="0"/>
                  <a:t>con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0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≤1</m:t>
                    </m:r>
                  </m:oMath>
                </a14:m>
                <a:r>
                  <a:rPr lang="es-ES" dirty="0" smtClean="0"/>
                  <a:t>.</a:t>
                </a:r>
                <a:br>
                  <a:rPr lang="es-ES" dirty="0" smtClean="0"/>
                </a:br>
                <a:endParaRPr lang="es-ES" dirty="0"/>
              </a:p>
              <a:p>
                <a:pPr algn="just"/>
                <a:r>
                  <a:rPr lang="es-ES" dirty="0" smtClean="0"/>
                  <a:t>Notar que una curva de Bézier siempre esta en la envolvente convexa de sus puntos de control.</a:t>
                </a:r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2656"/>
                <a:ext cx="8229600" cy="6336704"/>
              </a:xfrm>
              <a:blipFill rotWithShape="1">
                <a:blip r:embed="rId2"/>
                <a:stretch>
                  <a:fillRect l="-74" t="-866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144000" y="1196752"/>
            <a:ext cx="586408" cy="22088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67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zier_3_big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1680" y="2132856"/>
            <a:ext cx="6082726" cy="253446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2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229600" cy="5760640"/>
              </a:xfrm>
            </p:spPr>
            <p:txBody>
              <a:bodyPr>
                <a:normAutofit/>
              </a:bodyPr>
              <a:lstStyle/>
              <a:p>
                <a:r>
                  <a:rPr lang="es-ES" dirty="0" smtClean="0"/>
                  <a:t>Este es el caso en el que tenemos 3 o 4 puntos de control. La expresión para el caso en el que tenemos </a:t>
                </a:r>
                <a:r>
                  <a:rPr lang="es-ES" i="1" dirty="0" smtClean="0"/>
                  <a:t>n</a:t>
                </a:r>
                <a:r>
                  <a:rPr lang="es-ES" dirty="0" smtClean="0"/>
                  <a:t> puntos de </a:t>
                </a:r>
                <a:r>
                  <a:rPr lang="es-ES" dirty="0" smtClean="0"/>
                  <a:t>control, </a:t>
                </a:r>
                <a:r>
                  <a:rPr lang="es-ES" dirty="0" smtClean="0"/>
                  <a:t>es la siguiente:</a:t>
                </a:r>
              </a:p>
              <a:p>
                <a:pPr marL="109728" indent="0">
                  <a:buNone/>
                </a:pPr>
                <a:r>
                  <a:rPr lang="es-ES" b="0" dirty="0" smtClean="0"/>
                  <a:t>    </a:t>
                </a:r>
              </a:p>
              <a:p>
                <a:pPr marL="109728" indent="0">
                  <a:buNone/>
                </a:pPr>
                <a:endParaRPr lang="es-ES" b="0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:r>
                  <a:rPr lang="es-ES" i="1" dirty="0">
                    <a:latin typeface="Cambria Math"/>
                  </a:rPr>
                  <a:t> </a:t>
                </a:r>
                <a:r>
                  <a:rPr lang="es-ES" i="1" dirty="0" smtClean="0">
                    <a:latin typeface="Cambria Math"/>
                  </a:rPr>
                  <a:t>          </a:t>
                </a:r>
              </a:p>
              <a:p>
                <a:pPr marL="109728" indent="0">
                  <a:buNone/>
                </a:pPr>
                <a:r>
                  <a:rPr lang="es-ES" sz="3600" b="0" i="1" dirty="0">
                    <a:latin typeface="Cambria Math"/>
                  </a:rPr>
                  <a:t> </a:t>
                </a:r>
                <a:r>
                  <a:rPr lang="es-ES" sz="3600" b="0" i="1" dirty="0" smtClean="0">
                    <a:latin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s-ES" sz="3600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s-E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3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ES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3600" b="0" i="1" smtClean="0">
                            <a:latin typeface="Cambria Math"/>
                          </a:rPr>
                          <m:t>𝑖</m:t>
                        </m:r>
                        <m:r>
                          <a:rPr lang="es-ES" sz="3600" b="0" i="1" smtClean="0">
                            <a:latin typeface="Cambria Math"/>
                          </a:rPr>
                          <m:t>=0</m:t>
                        </m:r>
                      </m:sub>
                      <m:sup/>
                      <m:e>
                        <m:d>
                          <m:dPr>
                            <m:ctrlPr>
                              <a:rPr lang="es-ES" sz="36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s-ES" sz="36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ES" sz="360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s-ES" sz="3600" b="0" i="1" smtClean="0"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s-E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3600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s-ES" sz="36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s-ES" sz="36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E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s-ES" sz="3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s-ES" sz="36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s-E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s-ES" sz="36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s-ES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36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sz="3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ES" dirty="0" smtClean="0"/>
                  <a:t>     (1)</a:t>
                </a:r>
              </a:p>
              <a:p>
                <a:pPr marL="109728" indent="0">
                  <a:buNone/>
                </a:pPr>
                <a:endParaRPr lang="es-ES" dirty="0"/>
              </a:p>
              <a:p>
                <a:pPr marL="109728" indent="0">
                  <a:buNone/>
                </a:pPr>
                <a:endParaRPr lang="es-ES" dirty="0" smtClean="0"/>
              </a:p>
              <a:p>
                <a:pPr marL="109728" indent="0">
                  <a:buNone/>
                </a:pPr>
                <a:r>
                  <a:rPr lang="es-ES" dirty="0" smtClean="0"/>
                  <a:t>con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0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≤1</m:t>
                    </m:r>
                  </m:oMath>
                </a14:m>
                <a:r>
                  <a:rPr lang="es-ES" dirty="0" smtClean="0"/>
                  <a:t>.</a:t>
                </a:r>
                <a:endParaRPr lang="es-ES" dirty="0"/>
              </a:p>
            </p:txBody>
          </p:sp>
        </mc:Choice>
        <mc:Fallback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229600" cy="5760640"/>
              </a:xfrm>
              <a:blipFill rotWithShape="1">
                <a:blip r:embed="rId2"/>
                <a:stretch>
                  <a:fillRect l="-74" t="-9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flipH="1">
            <a:off x="9828584" y="1340768"/>
            <a:ext cx="216024" cy="7687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27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29600" cy="4525963"/>
              </a:xfrm>
            </p:spPr>
            <p:txBody>
              <a:bodyPr/>
              <a:lstStyle/>
              <a:p>
                <a:pPr algn="just"/>
                <a:r>
                  <a:rPr lang="es-ES" dirty="0" smtClean="0"/>
                  <a:t>Si deseamos realizar una modificación en la curva mediante una transformación lineal (rotación, dilatación, etc.) lo que se debe hacer es multiplicar por la matriz correspondiente a la formula anterior, quedando los puntos de control:</a:t>
                </a:r>
              </a:p>
              <a:p>
                <a:endParaRPr lang="es-ES" dirty="0"/>
              </a:p>
              <a:p>
                <a:r>
                  <a:rPr lang="es-ES" b="0" dirty="0" smtClean="0"/>
                  <a:t>                              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5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5400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ES" sz="5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s-ES" sz="5400" b="0" i="1" smtClean="0">
                          <a:latin typeface="Cambria Math"/>
                          <a:ea typeface="Cambria Math"/>
                        </a:rPr>
                        <m:t>−−−→</m:t>
                      </m:r>
                      <m:r>
                        <a:rPr lang="es-ES" sz="54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s-ES" sz="5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5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ES" sz="5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ES" sz="5400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29600" cy="4525963"/>
              </a:xfrm>
              <a:blipFill rotWithShape="1">
                <a:blip r:embed="rId2"/>
                <a:stretch>
                  <a:fillRect t="-1211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828584" y="1196752"/>
            <a:ext cx="298376" cy="36490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8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just"/>
            <a:r>
              <a:rPr lang="es-ES" dirty="0" smtClean="0"/>
              <a:t>Lo mismo vale para transformaciones afines (</a:t>
            </a:r>
            <a:r>
              <a:rPr lang="es-ES" dirty="0" err="1" smtClean="0"/>
              <a:t>ej</a:t>
            </a:r>
            <a:r>
              <a:rPr lang="es-ES" dirty="0" smtClean="0"/>
              <a:t>: traslaciones) que son ajenas al curso, motivo por el cual no las trataremos en profundidad.</a:t>
            </a:r>
          </a:p>
          <a:p>
            <a:endParaRPr lang="es-ES" dirty="0"/>
          </a:p>
          <a:p>
            <a:pPr algn="just"/>
            <a:r>
              <a:rPr lang="es-ES" dirty="0" smtClean="0"/>
              <a:t>Los puntos de control determinan las rectas tangentes a las curvas en los puntos de control inicial y final.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188624" y="836712"/>
            <a:ext cx="216024" cy="14401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40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zier_4_big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2060848"/>
            <a:ext cx="6275040" cy="26146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3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56992"/>
                <a:ext cx="8229600" cy="2232248"/>
              </a:xfrm>
            </p:spPr>
            <p:txBody>
              <a:bodyPr/>
              <a:lstStyle/>
              <a:p>
                <a:pPr algn="just"/>
                <a:r>
                  <a:rPr lang="es-ES" dirty="0" smtClean="0"/>
                  <a:t>A veces resulta conveniente unir dos curvas de Bézier,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𝑋</m:t>
                    </m:r>
                    <m:r>
                      <a:rPr lang="es-ES" b="0" i="1" smtClean="0">
                        <a:latin typeface="Cambria Math"/>
                      </a:rPr>
                      <m:t>(</m:t>
                    </m:r>
                    <m:r>
                      <a:rPr lang="es-ES" b="0" i="1" smtClean="0">
                        <a:latin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dirty="0" smtClean="0"/>
                  <a:t> 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𝑌</m:t>
                    </m:r>
                    <m:r>
                      <a:rPr lang="es-ES" b="0" i="1" smtClean="0">
                        <a:latin typeface="Cambria Math"/>
                      </a:rPr>
                      <m:t>(</m:t>
                    </m:r>
                    <m:r>
                      <a:rPr lang="es-ES" b="0" i="1" smtClean="0">
                        <a:latin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dirty="0" smtClean="0"/>
                  <a:t>, dadas por la fórmula (1), cuyos puntos de control inicial y final 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 smtClean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  <m:r>
                          <a:rPr lang="es-E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s-ES" dirty="0" smtClean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  <m:r>
                          <a:rPr lang="es-E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s-ES" dirty="0" smtClean="0"/>
                  <a:t> respectivamente, siendo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  <m:r>
                          <a:rPr lang="es-E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 smtClean="0"/>
                  <a:t>.</a:t>
                </a:r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56992"/>
                <a:ext cx="8229600" cy="2232248"/>
              </a:xfrm>
              <a:blipFill rotWithShape="1">
                <a:blip r:embed="rId2"/>
                <a:stretch>
                  <a:fillRect t="-2459" r="-1407" b="-38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1800200"/>
          </a:xfrm>
        </p:spPr>
        <p:txBody>
          <a:bodyPr>
            <a:normAutofit/>
          </a:bodyPr>
          <a:lstStyle/>
          <a:p>
            <a:r>
              <a:rPr lang="es-ES" dirty="0" smtClean="0"/>
              <a:t>      Conexión de dos curvas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      de Bézier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90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04664"/>
                <a:ext cx="8229600" cy="590465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Esto se va a hacer uniéndolos por los puntos que tienen en común, logrando así tres tipos distintos de continuidad:</a:t>
                </a:r>
              </a:p>
              <a:p>
                <a:pPr algn="just"/>
                <a:r>
                  <a:rPr lang="es-ES" i="1" u="sng" dirty="0"/>
                  <a:t>c</a:t>
                </a:r>
                <a:r>
                  <a:rPr lang="es-ES" i="1" u="sng" dirty="0" smtClean="0"/>
                  <a:t>ontinuidad geométrica</a:t>
                </a:r>
                <a14:m>
                  <m:oMath xmlns:m="http://schemas.openxmlformats.org/officeDocument/2006/math">
                    <m:r>
                      <a:rPr lang="es-ES" b="0" i="1" u="sng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s-ES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u="sng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s-ES" b="0" i="1" u="sng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s-ES" b="0" i="1" u="sng" smtClean="0">
                        <a:latin typeface="Cambria Math"/>
                      </a:rPr>
                      <m:t>:</m:t>
                    </m:r>
                  </m:oMath>
                </a14:m>
                <a:r>
                  <a:rPr lang="es-ES" dirty="0" smtClean="0"/>
                  <a:t> esta ocurre cuando los vectores tangentes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  <m:r>
                          <a:rPr lang="es-E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s-ES" dirty="0" smtClean="0"/>
                  <a:t> de las dos curvas tienen distinta dirección,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x</m:t>
                    </m:r>
                    <m:r>
                      <a:rPr lang="es-ES" b="0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s-E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𝑎𝑦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´(0)</m:t>
                    </m:r>
                  </m:oMath>
                </a14:m>
                <a:r>
                  <a:rPr lang="es-ES" dirty="0" smtClean="0"/>
                  <a:t>;</a:t>
                </a:r>
              </a:p>
              <a:p>
                <a:pPr algn="just"/>
                <a:r>
                  <a:rPr lang="es-ES" i="1" u="sng" dirty="0"/>
                  <a:t>c</a:t>
                </a:r>
                <a:r>
                  <a:rPr lang="es-ES" i="1" u="sng" dirty="0" smtClean="0"/>
                  <a:t>ontinuidad geométrica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u="sng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s-ES" b="0" i="1" u="sng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i="1" u="sng" dirty="0" smtClean="0"/>
                  <a:t>:</a:t>
                </a:r>
                <a:r>
                  <a:rPr lang="es-ES" dirty="0" smtClean="0"/>
                  <a:t> contrariamente a la anterior, si los vectores tangentes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  <m:r>
                          <a:rPr lang="es-E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s-ES" i="1" u="sng" dirty="0" smtClean="0"/>
                  <a:t> </a:t>
                </a:r>
                <a:r>
                  <a:rPr lang="es-ES" dirty="0" smtClean="0"/>
                  <a:t>apuntan en la misma dirección, pudiendo diferir en magnitud, obtenemos esta continuidad. Es lo mismo a decir que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r>
                      <a:rPr lang="es-ES" b="0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𝑎𝑦</m:t>
                    </m:r>
                    <m:r>
                      <a:rPr lang="es-ES" b="0" i="1" smtClean="0">
                        <a:latin typeface="Cambria Math"/>
                      </a:rPr>
                      <m:t>´(0)</m:t>
                    </m:r>
                  </m:oMath>
                </a14:m>
                <a:r>
                  <a:rPr lang="es-ES" dirty="0" smtClean="0"/>
                  <a:t>;</a:t>
                </a:r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04664"/>
                <a:ext cx="8229600" cy="5904656"/>
              </a:xfrm>
              <a:blipFill rotWithShape="1">
                <a:blip r:embed="rId2"/>
                <a:stretch>
                  <a:fillRect t="-929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252520" y="1196752"/>
            <a:ext cx="1522512" cy="36490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1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229600" cy="50405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i="1" u="sng" dirty="0" smtClean="0"/>
                  <a:t>continuidad paramétrica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u="sng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s-ES" b="0" i="1" u="sng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s-E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s-ES" i="1" u="sng" dirty="0" smtClean="0"/>
                  <a:t>o continuidad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u="sng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s-ES" b="0" i="1" u="sng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i="1" u="sng" dirty="0" smtClean="0"/>
                  <a:t>:</a:t>
                </a:r>
                <a:r>
                  <a:rPr lang="es-ES" dirty="0" smtClean="0"/>
                  <a:t> este es el caso en el que los vectores tangentes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  <m:r>
                          <a:rPr lang="es-E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s-ES" dirty="0" smtClean="0"/>
                  <a:t> son idénticamente iguales, es decir,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r>
                      <a:rPr lang="es-ES" b="0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𝑦</m:t>
                    </m:r>
                    <m:r>
                      <a:rPr lang="es-ES" b="0" i="1" smtClean="0">
                        <a:latin typeface="Cambria Math"/>
                      </a:rPr>
                      <m:t>´(0)</m:t>
                    </m:r>
                  </m:oMath>
                </a14:m>
                <a:r>
                  <a:rPr lang="es-ES" dirty="0" smtClean="0"/>
                  <a:t>.</a:t>
                </a:r>
              </a:p>
              <a:p>
                <a:endParaRPr lang="es-ES" i="1" u="sng" dirty="0"/>
              </a:p>
              <a:p>
                <a:endParaRPr lang="es-ES" dirty="0" smtClean="0"/>
              </a:p>
              <a:p>
                <a:pPr algn="just"/>
                <a:r>
                  <a:rPr lang="es-ES" dirty="0" smtClean="0"/>
                  <a:t>Un detalle a agregar es que dos curvas tienen continuidad paramétrica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 smtClean="0"/>
                  <a:t> o continuidad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 smtClean="0"/>
                  <a:t> en un punto cuando allí tienen continuidad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ES" dirty="0" smtClean="0"/>
                  <a:t> y las segundas derivadas son iguales, es decir,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r>
                      <a:rPr lang="es-ES" b="0" i="1" smtClean="0">
                        <a:latin typeface="Cambria Math"/>
                      </a:rPr>
                      <m:t>´´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𝑦</m:t>
                    </m:r>
                    <m:r>
                      <a:rPr lang="es-ES" b="0" i="1" smtClean="0">
                        <a:latin typeface="Cambria Math"/>
                      </a:rPr>
                      <m:t>´´(0)</m:t>
                    </m:r>
                  </m:oMath>
                </a14:m>
                <a:r>
                  <a:rPr lang="es-ES" dirty="0" smtClean="0"/>
                  <a:t>.</a:t>
                </a:r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229600" cy="5040560"/>
              </a:xfrm>
              <a:blipFill rotWithShape="1">
                <a:blip r:embed="rId2"/>
                <a:stretch>
                  <a:fillRect t="-846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900592" y="836712"/>
            <a:ext cx="442392" cy="20203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07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204864"/>
            <a:ext cx="8568952" cy="3240361"/>
          </a:xfrm>
        </p:spPr>
        <p:txBody>
          <a:bodyPr>
            <a:normAutofit/>
          </a:bodyPr>
          <a:lstStyle/>
          <a:p>
            <a:pPr algn="just"/>
            <a:r>
              <a:rPr lang="es-ES" sz="3600" dirty="0" smtClean="0"/>
              <a:t>Son curvas paramétricas de gran utilidad para aproximar formas complejas; por lo general, son de alto uso en computación gráfica y diseño.</a:t>
            </a:r>
            <a:endParaRPr lang="es-ES" sz="3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79296" cy="1143000"/>
          </a:xfrm>
        </p:spPr>
        <p:txBody>
          <a:bodyPr>
            <a:noAutofit/>
          </a:bodyPr>
          <a:lstStyle/>
          <a:p>
            <a:r>
              <a:rPr lang="es-ES" sz="4400" dirty="0" smtClean="0"/>
              <a:t>¿Qué son las curvas de </a:t>
            </a:r>
            <a:r>
              <a:rPr lang="es-ES" sz="4400" dirty="0" err="1" smtClean="0"/>
              <a:t>Bezier</a:t>
            </a:r>
            <a:r>
              <a:rPr lang="es-ES" sz="4400" dirty="0" smtClean="0"/>
              <a:t>?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2243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29600" cy="439248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Una clase particular de curvas de Bézier cúbicas son las llamadas </a:t>
                </a:r>
                <a:r>
                  <a:rPr lang="es-ES" i="1" dirty="0" smtClean="0"/>
                  <a:t>B-</a:t>
                </a:r>
                <a:r>
                  <a:rPr lang="es-ES" i="1" dirty="0" err="1" smtClean="0"/>
                  <a:t>splines</a:t>
                </a:r>
                <a:r>
                  <a:rPr lang="es-ES" dirty="0" smtClean="0"/>
                  <a:t>, presentando siempre continuidad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 smtClean="0"/>
                  <a:t>. La principal característica de estas es que comparten tres puntos de control. </a:t>
                </a:r>
              </a:p>
              <a:p>
                <a:endParaRPr lang="es-ES" dirty="0"/>
              </a:p>
              <a:p>
                <a:pPr algn="just"/>
                <a:r>
                  <a:rPr lang="es-ES" dirty="0" smtClean="0"/>
                  <a:t>Estas curvas tienen la peculiaridad de ser mas suaves que las curvas de Bézier convencionales</a:t>
                </a:r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29600" cy="4392488"/>
              </a:xfrm>
              <a:blipFill rotWithShape="1">
                <a:blip r:embed="rId2"/>
                <a:stretch>
                  <a:fillRect t="-1250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263473" y="915414"/>
            <a:ext cx="370384" cy="43691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43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116616" y="764704"/>
            <a:ext cx="298376" cy="41805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268760"/>
            <a:ext cx="898103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3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229600" cy="5904656"/>
              </a:xfrm>
            </p:spPr>
            <p:txBody>
              <a:bodyPr>
                <a:normAutofit/>
              </a:bodyPr>
              <a:lstStyle/>
              <a:p>
                <a:r>
                  <a:rPr lang="es-ES" dirty="0" smtClean="0"/>
                  <a:t>Un solo segmento de una curva </a:t>
                </a:r>
                <a:r>
                  <a:rPr lang="es-ES" i="1" dirty="0" smtClean="0"/>
                  <a:t>B-</a:t>
                </a:r>
                <a:r>
                  <a:rPr lang="es-ES" i="1" dirty="0" err="1" smtClean="0"/>
                  <a:t>spline</a:t>
                </a:r>
                <a:r>
                  <a:rPr lang="es-ES" dirty="0" smtClean="0"/>
                  <a:t> tiene la forma paramétrica:</a:t>
                </a:r>
                <a:br>
                  <a:rPr lang="es-ES" dirty="0" smtClean="0"/>
                </a:b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s-E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s-E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s-E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−6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+4</m:t>
                        </m:r>
                      </m:e>
                    </m:d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s-ES" b="0" dirty="0" smtClean="0"/>
                  <a:t/>
                </a:r>
                <a:br>
                  <a:rPr lang="es-ES" b="0" dirty="0" smtClean="0"/>
                </a:br>
                <a14:m>
                  <m:oMath xmlns:m="http://schemas.openxmlformats.org/officeDocument/2006/math">
                    <m:r>
                      <a:rPr lang="es-ES" b="0" i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+3</m:t>
                        </m:r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  <m:r>
                          <a:rPr lang="es-ES" b="0" i="1" smtClean="0">
                            <a:latin typeface="Cambria Math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E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s-ES" dirty="0" smtClean="0"/>
                  <a:t/>
                </a:r>
                <a:br>
                  <a:rPr lang="es-ES" dirty="0" smtClean="0"/>
                </a:br>
                <a:endParaRPr lang="es-ES" dirty="0" smtClean="0"/>
              </a:p>
              <a:p>
                <a:pPr algn="just"/>
                <a:endParaRPr lang="es-ES" dirty="0" smtClean="0"/>
              </a:p>
              <a:p>
                <a:r>
                  <a:rPr lang="es-ES" dirty="0" smtClean="0"/>
                  <a:t>Que, completando cuadrados, podemos escribirla de la forma:</a:t>
                </a:r>
                <a:br>
                  <a:rPr lang="es-ES" dirty="0" smtClean="0"/>
                </a:b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s-E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s-E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s-E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s-E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−3</m:t>
                        </m:r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  <m:r>
                          <a:rPr lang="es-ES" b="0" i="1" smtClean="0">
                            <a:latin typeface="Cambria Math"/>
                          </a:rPr>
                          <m:t>+4</m:t>
                        </m:r>
                      </m:e>
                    </m:d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s-ES" b="0" dirty="0" smtClean="0"/>
                  <a:t/>
                </a:r>
                <a:br>
                  <a:rPr lang="es-ES" b="0" dirty="0" smtClean="0"/>
                </a:b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s-E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s-ES" b="0" i="1" smtClean="0">
                            <a:latin typeface="Cambria Math"/>
                          </a:rPr>
                          <m:t>+3</m:t>
                        </m:r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  <m:r>
                          <a:rPr lang="es-ES" b="0" i="1" smtClean="0">
                            <a:latin typeface="Cambria Math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E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s-ES" dirty="0" smtClean="0"/>
                  <a:t>                  (2)</a:t>
                </a:r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229600" cy="5904656"/>
              </a:xfrm>
              <a:blipFill rotWithShape="1">
                <a:blip r:embed="rId2"/>
                <a:stretch>
                  <a:fillRect t="-929" r="-25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828584" y="1052736"/>
            <a:ext cx="730424" cy="29289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4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229600" cy="561662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Esto revela la similitud con la curva de Bézier original; a excepción del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s-ES" dirty="0" smtClean="0"/>
                  <a:t> al frente, los términos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 smtClean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dirty="0" smtClean="0"/>
                  <a:t> son iguales. </a:t>
                </a:r>
              </a:p>
              <a:p>
                <a:pPr algn="just"/>
                <a:endParaRPr lang="es-ES" dirty="0"/>
              </a:p>
              <a:p>
                <a:pPr algn="just"/>
                <a:r>
                  <a:rPr lang="es-ES" dirty="0" smtClean="0"/>
                  <a:t>El coeficiente 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dirty="0" smtClean="0"/>
                  <a:t> se ha incrementado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−3</m:t>
                    </m:r>
                    <m:r>
                      <a:rPr lang="es-ES" b="0" i="1" smtClean="0">
                        <a:latin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</a:rPr>
                      <m:t>+4</m:t>
                    </m:r>
                  </m:oMath>
                </a14:m>
                <a:r>
                  <a:rPr lang="es-ES" dirty="0" smtClean="0"/>
                  <a:t> y el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 smtClean="0"/>
                  <a:t> se incrementó por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3</m:t>
                    </m:r>
                    <m:r>
                      <a:rPr lang="es-ES" b="0" i="1" smtClean="0">
                        <a:latin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s-ES" dirty="0" smtClean="0"/>
                  <a:t>. Esos términos hacen más cercana la curva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ES" dirty="0" smtClean="0"/>
                  <a:t> que la curva de Bézier original.</a:t>
                </a:r>
              </a:p>
              <a:p>
                <a:endParaRPr lang="es-ES" dirty="0"/>
              </a:p>
              <a:p>
                <a:pPr algn="just"/>
                <a:r>
                  <a:rPr lang="es-ES" dirty="0" smtClean="0"/>
                  <a:t>El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s-ES" dirty="0" smtClean="0"/>
                  <a:t> es necesario para mantener la suma de los coeficientes igual a 1.</a:t>
                </a:r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229600" cy="5616624"/>
              </a:xfrm>
              <a:blipFill rotWithShape="1">
                <a:blip r:embed="rId2"/>
                <a:stretch>
                  <a:fillRect t="-977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900592" y="1196752"/>
            <a:ext cx="514400" cy="29289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0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1467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3960440"/>
          </a:xfrm>
        </p:spPr>
        <p:txBody>
          <a:bodyPr>
            <a:normAutofit/>
          </a:bodyPr>
          <a:lstStyle/>
          <a:p>
            <a:r>
              <a:rPr lang="es-ES" sz="7200" dirty="0" smtClean="0"/>
              <a:t>Ecuaciones matriciales para curvas de Bézier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9714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 algn="just"/>
            <a:r>
              <a:rPr lang="es-ES" dirty="0" smtClean="0"/>
              <a:t>La forma matricial de una curva de Bézier es la que se presenta a continuación: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828584" y="1196752"/>
            <a:ext cx="226368" cy="22088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12776"/>
            <a:ext cx="5715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0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20688"/>
                <a:ext cx="8229600" cy="5112568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s-ES" dirty="0" smtClean="0"/>
                  <a:t>La matriz cuyas columnas son los cuatro puntos de control es la </a:t>
                </a:r>
                <a:r>
                  <a:rPr lang="es-ES" b="1" dirty="0" smtClean="0"/>
                  <a:t>matriz de geometría</a:t>
                </a:r>
                <a:r>
                  <a:rPr lang="es-ES" dirty="0" smtClean="0"/>
                  <a:t> </a:t>
                </a:r>
                <a:r>
                  <a:rPr lang="es-ES" i="1" dirty="0"/>
                  <a:t>G</a:t>
                </a:r>
                <a:r>
                  <a:rPr lang="es-ES" dirty="0" smtClean="0"/>
                  <a:t>. </a:t>
                </a:r>
              </a:p>
              <a:p>
                <a:pPr algn="just"/>
                <a:endParaRPr lang="es-ES" dirty="0" smtClean="0"/>
              </a:p>
              <a:p>
                <a:pPr algn="just"/>
                <a:r>
                  <a:rPr lang="es-ES" dirty="0" smtClean="0"/>
                  <a:t>La matriz de 4x4 de coeficientes polinomiales es la </a:t>
                </a:r>
                <a:r>
                  <a:rPr lang="es-ES" b="1" dirty="0" smtClean="0"/>
                  <a:t>matriz base de Bézier</a:t>
                </a:r>
                <a:r>
                  <a:rPr lang="es-E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ES" dirty="0" smtClean="0"/>
                  <a:t>.</a:t>
                </a:r>
              </a:p>
              <a:p>
                <a:pPr marL="109728" indent="0">
                  <a:buNone/>
                </a:pPr>
                <a:endParaRPr lang="es-ES" dirty="0" smtClean="0"/>
              </a:p>
              <a:p>
                <a:pPr algn="just"/>
                <a:r>
                  <a:rPr lang="es-ES" dirty="0" smtClean="0"/>
                  <a:t>Si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/>
                      </a:rPr>
                      <m:t>𝒖</m:t>
                    </m:r>
                    <m:r>
                      <a:rPr lang="es-ES" b="0" i="1" smtClean="0">
                        <a:latin typeface="Cambria Math"/>
                      </a:rPr>
                      <m:t>(</m:t>
                    </m:r>
                    <m:r>
                      <a:rPr lang="es-ES" b="0" i="1" smtClean="0">
                        <a:latin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b="1" dirty="0" smtClean="0"/>
                  <a:t> </a:t>
                </a:r>
                <a:r>
                  <a:rPr lang="es-ES" dirty="0" smtClean="0"/>
                  <a:t>es el vector columna de potencias de t, la curva de Bézier estará dada por la siguiente formula:</a:t>
                </a:r>
              </a:p>
              <a:p>
                <a:pPr marL="109728" indent="0" algn="just">
                  <a:buNone/>
                </a:pPr>
                <a:r>
                  <a:rPr lang="es-ES" b="1" dirty="0"/>
                  <a:t/>
                </a:r>
                <a:br>
                  <a:rPr lang="es-ES" b="1" dirty="0"/>
                </a:br>
                <a:r>
                  <a:rPr lang="es-ES" b="1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𝐺</m:t>
                    </m:r>
                    <m:sSub>
                      <m:sSubPr>
                        <m:ctrlPr>
                          <a:rPr lang="es-E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s-ES" b="1" i="1" smtClean="0">
                        <a:latin typeface="Cambria Math"/>
                      </a:rPr>
                      <m:t>𝒖</m:t>
                    </m:r>
                    <m:r>
                      <a:rPr lang="es-ES" b="0" i="1" smtClean="0">
                        <a:latin typeface="Cambria Math"/>
                      </a:rPr>
                      <m:t>(</m:t>
                    </m:r>
                    <m:r>
                      <a:rPr lang="es-ES" b="0" i="1" smtClean="0">
                        <a:latin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</a:rPr>
                      <m:t>)</m:t>
                    </m:r>
                  </m:oMath>
                </a14:m>
                <a:endParaRPr lang="es-ES" dirty="0" smtClean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20688"/>
                <a:ext cx="8229600" cy="5112568"/>
              </a:xfrm>
              <a:blipFill rotWithShape="1">
                <a:blip r:embed="rId2"/>
                <a:stretch>
                  <a:fillRect t="-1671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828584" y="764704"/>
            <a:ext cx="216024" cy="288032"/>
          </a:xfrm>
        </p:spPr>
        <p:txBody>
          <a:bodyPr>
            <a:normAutofit fontScale="9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229600" cy="511256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Si miramos bien (1), podemos deducir que los autovalores de la matriz base de Bézier son de la forma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  <m:r>
                          <a:rPr lang="es-ES" b="0" i="1" smtClean="0">
                            <a:latin typeface="Cambria Math"/>
                          </a:rPr>
                          <m:t>, </m:t>
                        </m:r>
                        <m:r>
                          <a:rPr lang="es-E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dirty="0" smtClean="0"/>
                  <a:t>, siendo n+1 el número de puntos de control e i un entero que cumple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1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≤</m:t>
                    </m:r>
                    <m:f>
                      <m:fPr>
                        <m:ctrlPr>
                          <a:rPr lang="es-E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dirty="0" smtClean="0"/>
                  <a:t>, si n+1 es par, 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1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s-E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+2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dirty="0" smtClean="0"/>
                  <a:t> si n+1 es impar.</a:t>
                </a:r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pPr algn="just"/>
                <a:r>
                  <a:rPr lang="es-ES" dirty="0" smtClean="0"/>
                  <a:t>Además, si n+1 es par, todos los autovalores serán dobles, pero si n+1 es impar lo serán todos dobles a excepción de uno.</a:t>
                </a:r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229600" cy="5112568"/>
              </a:xfrm>
              <a:blipFill rotWithShape="1">
                <a:blip r:embed="rId2"/>
                <a:stretch>
                  <a:fillRect t="-1073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468544" y="1268760"/>
            <a:ext cx="442392" cy="29289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31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29600" cy="5544616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s-ES" dirty="0" smtClean="0"/>
                  <a:t>Podemos concluir que, para la matriz base de Bézier dada anteriormente, los autovalores serán 1 y 3, ambos dobles.</a:t>
                </a:r>
              </a:p>
              <a:p>
                <a:pPr marL="109728" indent="0">
                  <a:buNone/>
                </a:pPr>
                <a:endParaRPr lang="es-ES" dirty="0" smtClean="0"/>
              </a:p>
              <a:p>
                <a:pPr algn="just"/>
                <a:r>
                  <a:rPr lang="es-ES" dirty="0" smtClean="0"/>
                  <a:t>Luego, si estudiamos los espacios propios de ambos, llegamos a ver que el polinomio característico no coincide con la forma que debería tener para que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ES" dirty="0" smtClean="0"/>
                  <a:t> sea diagonalizable. </a:t>
                </a:r>
              </a:p>
              <a:p>
                <a:endParaRPr lang="es-ES" dirty="0"/>
              </a:p>
              <a:p>
                <a:pPr algn="just"/>
                <a:r>
                  <a:rPr lang="es-ES" dirty="0" smtClean="0"/>
                  <a:t>Lo cierto es que vamos a poder llevarla a su forma de </a:t>
                </a:r>
                <a:r>
                  <a:rPr lang="es-ES" dirty="0" err="1" smtClean="0"/>
                  <a:t>Jordan</a:t>
                </a:r>
                <a:r>
                  <a:rPr lang="es-ES" dirty="0" smtClean="0"/>
                  <a:t>, haciendo los cálculos un tanto mas sencillo.</a:t>
                </a:r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29600" cy="5544616"/>
              </a:xfrm>
              <a:blipFill rotWithShape="1">
                <a:blip r:embed="rId2"/>
                <a:stretch>
                  <a:fillRect t="-1540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612560" y="1196752"/>
            <a:ext cx="298376" cy="22088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23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229600" cy="50405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Algo interesante de mencionar es que los polinomios que se usan en (1) forman una base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[</m:t>
                    </m:r>
                    <m:r>
                      <a:rPr lang="es-ES" b="0" i="1" smtClean="0">
                        <a:latin typeface="Cambria Math"/>
                      </a:rPr>
                      <m:t>𝑥</m:t>
                    </m:r>
                    <m:r>
                      <a:rPr lang="es-E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s-ES" dirty="0" smtClean="0">
                    <a:latin typeface="Castellar" pitchFamily="18" charset="0"/>
                  </a:rPr>
                  <a:t>.</a:t>
                </a:r>
              </a:p>
              <a:p>
                <a:endParaRPr lang="es-ES" dirty="0">
                  <a:latin typeface="Castellar" pitchFamily="18" charset="0"/>
                </a:endParaRPr>
              </a:p>
              <a:p>
                <a:endParaRPr lang="es-ES" dirty="0" smtClean="0">
                  <a:latin typeface="Castellar" pitchFamily="18" charset="0"/>
                </a:endParaRPr>
              </a:p>
              <a:p>
                <a:pPr algn="just"/>
                <a:r>
                  <a:rPr lang="es-ES" dirty="0" smtClean="0">
                    <a:latin typeface="+mj-lt"/>
                  </a:rPr>
                  <a:t>Hay otro tipo particular de curvas de Bézier, llamadas curvas de </a:t>
                </a:r>
                <a:r>
                  <a:rPr lang="es-ES" dirty="0" err="1" smtClean="0">
                    <a:latin typeface="+mj-lt"/>
                  </a:rPr>
                  <a:t>Hermite</a:t>
                </a:r>
                <a:r>
                  <a:rPr lang="es-ES" dirty="0" smtClean="0">
                    <a:latin typeface="+mj-lt"/>
                  </a:rPr>
                  <a:t>. Estas se presentan cuando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ES" dirty="0" smtClean="0">
                    <a:latin typeface="+mj-lt"/>
                  </a:rPr>
                  <a:t> se remplaza por una matriz base </a:t>
                </a:r>
                <a:r>
                  <a:rPr lang="es-ES" dirty="0" err="1" smtClean="0">
                    <a:latin typeface="+mj-lt"/>
                  </a:rPr>
                  <a:t>hermitiana</a:t>
                </a:r>
                <a:r>
                  <a:rPr lang="es-ES" dirty="0" smtClean="0">
                    <a:latin typeface="+mj-lt"/>
                  </a:rPr>
                  <a:t>, que al estar en reales, se reduce a una matriz coincidente con su transpuesta.</a:t>
                </a:r>
                <a:endParaRPr lang="es-ES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229600" cy="5040560"/>
              </a:xfrm>
              <a:blipFill rotWithShape="1">
                <a:blip r:embed="rId2"/>
                <a:stretch>
                  <a:fillRect t="-1088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468544" y="1268760"/>
            <a:ext cx="228600" cy="22020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61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rot="10800000" flipH="1" flipV="1">
            <a:off x="10116616" y="4941168"/>
            <a:ext cx="900728" cy="64807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2952328"/>
          </a:xfrm>
        </p:spPr>
        <p:txBody>
          <a:bodyPr>
            <a:normAutofit/>
          </a:bodyPr>
          <a:lstStyle/>
          <a:p>
            <a:pPr algn="ctr"/>
            <a:r>
              <a:rPr lang="es-ES" sz="8800" dirty="0" smtClean="0"/>
              <a:t>Un poco de historia…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3719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328592"/>
          </a:xfrm>
        </p:spPr>
        <p:txBody>
          <a:bodyPr/>
          <a:lstStyle/>
          <a:p>
            <a:pPr algn="just"/>
            <a:r>
              <a:rPr lang="es-ES" dirty="0" smtClean="0"/>
              <a:t>Si retomamos las curvas </a:t>
            </a:r>
            <a:r>
              <a:rPr lang="es-ES" i="1" dirty="0" smtClean="0"/>
              <a:t>B-</a:t>
            </a:r>
            <a:r>
              <a:rPr lang="es-ES" i="1" dirty="0" err="1" smtClean="0"/>
              <a:t>splines</a:t>
            </a:r>
            <a:r>
              <a:rPr lang="es-ES" dirty="0" smtClean="0"/>
              <a:t>, cuya forma paramétrica es (2), la matriz de Bézier de estas es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Y sus autovalores son:</a:t>
            </a:r>
            <a:br>
              <a:rPr lang="es-ES" dirty="0" smtClean="0"/>
            </a:b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612560" y="1268760"/>
            <a:ext cx="1162472" cy="36490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52" y="2204864"/>
            <a:ext cx="2592288" cy="15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0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044608" y="692696"/>
            <a:ext cx="1296144" cy="216024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144000" y="1096707"/>
            <a:ext cx="874440" cy="58092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1041449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2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just"/>
            <a:r>
              <a:rPr lang="es-ES" dirty="0" smtClean="0"/>
              <a:t>Como se puede ver, los autovalores no son valores que llamen la atención, a excepción del 1.</a:t>
            </a:r>
          </a:p>
          <a:p>
            <a:endParaRPr lang="es-ES" dirty="0" smtClean="0"/>
          </a:p>
          <a:p>
            <a:endParaRPr lang="es-ES" dirty="0"/>
          </a:p>
          <a:p>
            <a:pPr algn="just"/>
            <a:r>
              <a:rPr lang="es-ES" dirty="0" smtClean="0"/>
              <a:t>Si se estudian los espacios propios de estos, se llega a que la matriz es diagonalizable. Además, el polinomio característico tiene sus cuatro raíces simple, coincidiendo con el polinomio minimal.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40552" y="1196752"/>
            <a:ext cx="370384" cy="292894"/>
          </a:xfrm>
        </p:spPr>
        <p:txBody>
          <a:bodyPr>
            <a:normAutofit fontScale="9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4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flipV="1">
            <a:off x="457200" y="600729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608512"/>
          </a:xfrm>
        </p:spPr>
        <p:txBody>
          <a:bodyPr>
            <a:normAutofit/>
          </a:bodyPr>
          <a:lstStyle/>
          <a:p>
            <a:r>
              <a:rPr lang="es-ES" sz="8800" dirty="0" smtClean="0"/>
              <a:t>Superficies de Bézier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16476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229600" cy="532859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Un parche superficial bicúbico en 3D se puede construir a partir de un conjunto de cuatro curvas de Bézier.</a:t>
                </a:r>
              </a:p>
              <a:p>
                <a:endParaRPr lang="es-ES" dirty="0"/>
              </a:p>
              <a:p>
                <a:pPr algn="just"/>
                <a:r>
                  <a:rPr lang="es-ES" dirty="0" smtClean="0"/>
                  <a:t>Si consideramos las siguientes cuatro matrices de geometría de la forma:</a:t>
                </a:r>
                <a:r>
                  <a:rPr lang="es-ES" dirty="0"/>
                  <a:t/>
                </a:r>
                <a:br>
                  <a:rPr lang="es-ES" dirty="0"/>
                </a:br>
                <a:r>
                  <a:rPr lang="es-ES" dirty="0" smtClean="0"/>
                  <a:t/>
                </a:r>
                <a:br>
                  <a:rPr lang="es-ES" dirty="0" smtClean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13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14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b="0" dirty="0" smtClean="0"/>
                  <a:t/>
                </a:r>
                <a:br>
                  <a:rPr lang="es-ES" b="0" dirty="0" smtClean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22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23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b="0" dirty="0" smtClean="0"/>
                  <a:t/>
                </a:r>
                <a:br>
                  <a:rPr lang="es-ES" b="0" dirty="0" smtClean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31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32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33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34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b="0" dirty="0" smtClean="0"/>
                  <a:t/>
                </a:r>
                <a:br>
                  <a:rPr lang="es-ES" b="0" dirty="0" smtClean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41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42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43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44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b="0" dirty="0" smtClean="0"/>
                  <a:t/>
                </a:r>
                <a:br>
                  <a:rPr lang="es-ES" b="0" dirty="0" smtClean="0"/>
                </a:br>
                <a:endParaRPr lang="es-ES" dirty="0" smtClean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229600" cy="5328592"/>
              </a:xfrm>
              <a:blipFill rotWithShape="1">
                <a:blip r:embed="rId2"/>
                <a:stretch>
                  <a:fillRect t="-1030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684568" y="1052736"/>
            <a:ext cx="514400" cy="36490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7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768752"/>
          </a:xfrm>
        </p:spPr>
        <p:txBody>
          <a:bodyPr/>
          <a:lstStyle/>
          <a:p>
            <a:pPr algn="just"/>
            <a:r>
              <a:rPr lang="es-ES" dirty="0" smtClean="0"/>
              <a:t>Podremos armar el siguiente producto matricial: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Cuyo </a:t>
            </a:r>
            <a:r>
              <a:rPr lang="es-ES" dirty="0"/>
              <a:t>resultado es una matriz de 4x1, siendo cada fila, una curva de Bézier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76656" y="980728"/>
            <a:ext cx="586408" cy="29289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35" y="2204864"/>
            <a:ext cx="5622422" cy="205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2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29600" cy="568863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Fijando t,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𝐺</m:t>
                    </m:r>
                    <m:sSub>
                      <m:sSubPr>
                        <m:ctrlPr>
                          <a:rPr lang="es-E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s-ES" b="1" i="1" smtClean="0">
                        <a:latin typeface="Cambria Math"/>
                      </a:rPr>
                      <m:t>𝒖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s-ES" dirty="0" smtClean="0"/>
                  <a:t> es un vector columna que se puede utilizar como un vector de geometría en la siguiente ecuación:</a:t>
                </a:r>
                <a:br>
                  <a:rPr lang="es-ES" dirty="0" smtClean="0"/>
                </a:br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x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/>
                          </a:rPr>
                          <m:t>s</m:t>
                        </m:r>
                        <m:r>
                          <a:rPr lang="es-ES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s-ES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1" i="1" smtClean="0">
                            <a:latin typeface="Cambria Math"/>
                          </a:rPr>
                          <m:t>𝒖</m:t>
                        </m:r>
                        <m:r>
                          <a:rPr lang="es-ES" b="0" i="1" smtClean="0">
                            <a:latin typeface="Cambria Math"/>
                          </a:rPr>
                          <m:t>(</m:t>
                        </m:r>
                        <m:r>
                          <a:rPr lang="es-ES" b="0" i="1" smtClean="0">
                            <a:latin typeface="Cambria Math"/>
                          </a:rPr>
                          <m:t>𝑠</m:t>
                        </m:r>
                        <m:r>
                          <a:rPr lang="es-E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s-ES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A</m:t>
                    </m:r>
                  </m:oMath>
                </a14:m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s-ES" dirty="0" smtClean="0"/>
                  <a:t>con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0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≤1</m:t>
                    </m:r>
                  </m:oMath>
                </a14:m>
                <a:r>
                  <a:rPr lang="es-ES" dirty="0" smtClean="0"/>
                  <a:t>.</a:t>
                </a:r>
              </a:p>
              <a:p>
                <a:endParaRPr lang="es-ES" dirty="0" smtClean="0"/>
              </a:p>
              <a:p>
                <a:r>
                  <a:rPr lang="es-ES" dirty="0" smtClean="0"/>
                  <a:t>X(</a:t>
                </a:r>
                <a:r>
                  <a:rPr lang="es-ES" dirty="0" err="1" smtClean="0"/>
                  <a:t>s,t</a:t>
                </a:r>
                <a:r>
                  <a:rPr lang="es-ES" dirty="0" smtClean="0"/>
                  <a:t>) es una combinación lineal de 16 puntos de control. Luego, podremos decir que una superficie de Bézier se controla con una red de ocho curvas de Bézier.</a:t>
                </a:r>
                <a:br>
                  <a:rPr lang="es-ES" dirty="0" smtClean="0"/>
                </a:br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29600" cy="5688632"/>
              </a:xfrm>
              <a:blipFill rotWithShape="1">
                <a:blip r:embed="rId2"/>
                <a:stretch>
                  <a:fillRect t="-750" r="-16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252520" y="1052736"/>
            <a:ext cx="658416" cy="36490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55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1196" y="647627"/>
            <a:ext cx="8229600" cy="59497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Cuatro curvas están alineadas en la ‘dirección s’ y otras cuatro en la ‘dirección t’.</a:t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algn="just"/>
            <a:r>
              <a:rPr lang="es-ES" dirty="0" smtClean="0"/>
              <a:t>La superficie realmente pasa por los cuatro puntos de control en sus esquinas.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56576" y="980728"/>
            <a:ext cx="226368" cy="50891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50" y="1700808"/>
            <a:ext cx="5256584" cy="273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0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290259"/>
          </a:xfrm>
        </p:spPr>
        <p:txBody>
          <a:bodyPr/>
          <a:lstStyle/>
          <a:p>
            <a:pPr algn="just"/>
            <a:r>
              <a:rPr lang="es-ES" dirty="0" smtClean="0"/>
              <a:t>En las sucesivas aplicaciones que tienen las superficies y curvas tratadas hasta ahora, será de mucha utilidad aproximar las mismas mediante segmentos de líneas rectas y superficies poliédricas.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Subdivisión recursiva de curvas y superficies de Bézier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0442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es-ES" dirty="0" smtClean="0"/>
              <a:t>La idea básica para ello es dividir la curva o superficie en partes mas pequeñas, con más y más puntos de control.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612560" y="1124744"/>
            <a:ext cx="370384" cy="22088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03" y="2420888"/>
            <a:ext cx="4203896" cy="319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8" y="24841"/>
            <a:ext cx="8352928" cy="683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7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597666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Como se pudo observar, conforme las distancias entre los puntos de control disminuyen, estos están mas cercanos a un segmento de recta, propiedad debida a que una curva siempre está en la envolvente convexa de sus puntos de control.</a:t>
                </a:r>
              </a:p>
              <a:p>
                <a:endParaRPr lang="es-ES" dirty="0"/>
              </a:p>
              <a:p>
                <a:pPr algn="just"/>
                <a:r>
                  <a:rPr lang="es-ES" dirty="0" smtClean="0"/>
                  <a:t>Si usamos la parametrización estándar de la curva de Bézier dada anteriormente, el punto medio de la curva original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r>
                      <a:rPr lang="es-ES" b="0" i="1" smtClean="0">
                        <a:latin typeface="Cambria Math"/>
                      </a:rPr>
                      <m:t>(</m:t>
                    </m:r>
                    <m:r>
                      <a:rPr lang="es-ES" b="0" i="1" smtClean="0">
                        <a:latin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dirty="0" smtClean="0"/>
                  <a:t> se encuentra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r>
                      <a:rPr lang="es-ES" b="0" i="1" smtClean="0">
                        <a:latin typeface="Cambria Math"/>
                      </a:rPr>
                      <m:t>(0.5)</m:t>
                    </m:r>
                  </m:oMath>
                </a14:m>
                <a:r>
                  <a:rPr lang="es-ES" dirty="0" smtClean="0"/>
                  <a:t>, siendo este nuevo punto</a:t>
                </a:r>
                <a:br>
                  <a:rPr lang="es-ES" dirty="0" smtClean="0"/>
                </a:br>
                <a14:m>
                  <m:oMath xmlns:m="http://schemas.openxmlformats.org/officeDocument/2006/math">
                    <m:r>
                      <a:rPr lang="es-ES" b="1" i="1" smtClean="0">
                        <a:latin typeface="Cambria Math"/>
                      </a:rPr>
                      <m:t>𝑸</m:t>
                    </m:r>
                    <m:r>
                      <a:rPr lang="es-E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E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s-ES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+3</m:t>
                    </m:r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+3</m:t>
                    </m:r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E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)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5976664"/>
              </a:xfrm>
              <a:blipFill rotWithShape="1">
                <a:blip r:embed="rId2"/>
                <a:stretch>
                  <a:fillRect t="-918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40552" y="1124744"/>
            <a:ext cx="802432" cy="50891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44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229600" cy="554461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El caso completamente general consta en tomar (1) y evaluarla en puntos intermedios de t, ya que este es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0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≤1</m:t>
                    </m:r>
                  </m:oMath>
                </a14:m>
                <a:r>
                  <a:rPr lang="es-ES" dirty="0" smtClean="0"/>
                  <a:t>. Así, y con un análisis de las derivadas de las curvas, podremos obtener los puntos intermedios y sus respectivas rectas tangentes.</a:t>
                </a:r>
              </a:p>
              <a:p>
                <a:endParaRPr lang="es-ES" dirty="0"/>
              </a:p>
              <a:p>
                <a:pPr algn="just"/>
                <a:r>
                  <a:rPr lang="es-ES" dirty="0" smtClean="0"/>
                  <a:t>Se pueden separar a las curvas en estos puntos intermedios y luego rehacer el mismo procedimiento; así se logra la recursividad nombrada en el título </a:t>
                </a:r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229600" cy="5544616"/>
              </a:xfrm>
              <a:blipFill rotWithShape="1">
                <a:blip r:embed="rId2"/>
                <a:stretch>
                  <a:fillRect t="-989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396536" y="1412776"/>
            <a:ext cx="1152128" cy="7200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65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56576" y="2564904"/>
            <a:ext cx="802432" cy="490059"/>
          </a:xfrm>
        </p:spPr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es-ES" sz="9600" dirty="0" smtClean="0"/>
              <a:t>Aplicaciones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19095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La primera de las aplicaciones se da en el campo  de las fuentes de texto empleadas para la lectura en ordenador de tipografía.</a:t>
            </a:r>
          </a:p>
          <a:p>
            <a:endParaRPr lang="es-ES" dirty="0"/>
          </a:p>
          <a:p>
            <a:pPr algn="just"/>
            <a:r>
              <a:rPr lang="es-ES" dirty="0" smtClean="0"/>
              <a:t>Si bien existen varias maneras de emplear curvas de Bézier para fuentes, dos de ellos son los más empleados en la actualidad: PostScript y </a:t>
            </a:r>
            <a:r>
              <a:rPr lang="es-ES" dirty="0" err="1" smtClean="0"/>
              <a:t>TrueScript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Diseño de Fuentes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3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El formato PostScript emplea una curva cúbica de Bézier con cuatro puntos de control con extremos desconectados y un punto ‘ancla’, que emplea menos espacio de memoria al no conectar los extremos de cada curva componente.</a:t>
            </a:r>
          </a:p>
          <a:p>
            <a:endParaRPr lang="es-ES" dirty="0"/>
          </a:p>
          <a:p>
            <a:pPr algn="just"/>
            <a:r>
              <a:rPr lang="es-ES" dirty="0" smtClean="0"/>
              <a:t>Por otro lado, </a:t>
            </a:r>
            <a:r>
              <a:rPr lang="es-ES" dirty="0" err="1" smtClean="0"/>
              <a:t>TrueScript</a:t>
            </a:r>
            <a:r>
              <a:rPr lang="es-ES" dirty="0" smtClean="0"/>
              <a:t> emplea una curva cuadrática con dos puntos ‘ancla’ y uno de control que se conectan entre curvas componente, lo cual da menor libertad al movimiento de la curva al forzar mayor cantidad de puntos respecto a PostScript.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252520" y="620688"/>
            <a:ext cx="1450504" cy="21602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28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r>
              <a:rPr lang="es-ES" dirty="0" smtClean="0"/>
              <a:t>Resulta que si bien PostScript emplea 1/8 menos de espacio de guardado, requiere un mayor poder de cómputo al trabajar con curvas cúbicas, cuyo </a:t>
            </a:r>
            <a:r>
              <a:rPr lang="es-ES" dirty="0" err="1" smtClean="0"/>
              <a:t>renderizado</a:t>
            </a:r>
            <a:r>
              <a:rPr lang="es-ES" dirty="0" smtClean="0"/>
              <a:t> (materialización) en un entorno gráfico se complejiza más que utilizando, motivo que sostiene el uso de </a:t>
            </a:r>
            <a:r>
              <a:rPr lang="es-ES" dirty="0" err="1" smtClean="0"/>
              <a:t>TrueScript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/>
          <a:lstStyle/>
          <a:p>
            <a:r>
              <a:rPr lang="es-ES" dirty="0" smtClean="0"/>
              <a:t>¿Por qué se sigue usando TS?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25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808399" cy="427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9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Una de las áreas con mayor aplicación de curvas de Bézier es en gráficos de ordenador, donde se pueden </a:t>
            </a:r>
            <a:r>
              <a:rPr lang="es-ES" dirty="0" err="1" smtClean="0"/>
              <a:t>desarollar</a:t>
            </a:r>
            <a:r>
              <a:rPr lang="es-ES" dirty="0" smtClean="0"/>
              <a:t> programas que calculen de forma aproximada figuras complejas, mediante las curvas estudiadas.</a:t>
            </a:r>
          </a:p>
          <a:p>
            <a:pPr marL="109728" indent="0">
              <a:buNone/>
            </a:pPr>
            <a:endParaRPr lang="es-ES" dirty="0"/>
          </a:p>
          <a:p>
            <a:pPr algn="just"/>
            <a:r>
              <a:rPr lang="es-ES" dirty="0" smtClean="0"/>
              <a:t>Una base para este desarrollo muy empleadas es </a:t>
            </a:r>
            <a:r>
              <a:rPr lang="es-ES" dirty="0" err="1" smtClean="0"/>
              <a:t>Python</a:t>
            </a:r>
            <a:r>
              <a:rPr lang="es-ES" dirty="0" smtClean="0"/>
              <a:t>, de manera compacta y estable, en forma de objetos con métodos y atributos.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Gráficos en Computación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55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134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6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pPr algn="just"/>
            <a:r>
              <a:rPr lang="es-ES" dirty="0" smtClean="0"/>
              <a:t>En videojuegos es una herramienta por excelencia, al permitir con poco desarrollo informático crear figuras complicadas.</a:t>
            </a:r>
          </a:p>
          <a:p>
            <a:endParaRPr lang="es-ES" dirty="0"/>
          </a:p>
          <a:p>
            <a:pPr algn="just"/>
            <a:r>
              <a:rPr lang="es-ES" dirty="0" smtClean="0"/>
              <a:t>Las mismas se complementan con estructuras poligonales, y la calidad resultante de los gráficos de un determinado juego son proporcionales a la eficiencia del algoritmo de Bézier sumado a la complejidad de los polígonos empleados.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176859" y="548680"/>
            <a:ext cx="1137320" cy="64807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70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24928" y="863000"/>
            <a:ext cx="164704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algn="just"/>
            <a:r>
              <a:rPr lang="es-ES" dirty="0" smtClean="0"/>
              <a:t>Deben su nombre al ingeniero francés Pierré Bézier, quien patentó y popularizó su uso mientras desarrollaba herramientas gráficas para Renault.</a:t>
            </a:r>
          </a:p>
          <a:p>
            <a:endParaRPr lang="es-ES" dirty="0"/>
          </a:p>
          <a:p>
            <a:endParaRPr lang="es-ES" dirty="0" smtClean="0"/>
          </a:p>
          <a:p>
            <a:pPr algn="just"/>
            <a:r>
              <a:rPr lang="es-ES" dirty="0" smtClean="0"/>
              <a:t>No obstante, la base matemática de tales curvas datan de 1912, formuladas por Sergei Bernstein, quien no se percató de su viabilidad para gráficas.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3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570179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Nota: aquí se emplean triángulos de Bézier, otra materialización de las superficies de Bézier de mayor simpleza que mediante trapecios.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332640" y="260648"/>
            <a:ext cx="586408" cy="41805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8080"/>
            <a:ext cx="2817432" cy="267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0" y="1171756"/>
            <a:ext cx="5106182" cy="267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1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Quizás uno de sus más importantes aplicaciones, en el uso de la herramienta digital CAD, de excelencia para ingeniería, diseño y arquitectura.</a:t>
            </a:r>
          </a:p>
          <a:p>
            <a:endParaRPr lang="es-ES" dirty="0"/>
          </a:p>
          <a:p>
            <a:pPr algn="just"/>
            <a:r>
              <a:rPr lang="es-ES" dirty="0" smtClean="0"/>
              <a:t>Se emplean en representaciones gráficas como una de las principales curvas para moldeado de la figura deseada, localmente e idealmente, mediante bajos órdenes.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CAD </a:t>
            </a:r>
            <a:r>
              <a:rPr lang="es-ES" dirty="0"/>
              <a:t>y</a:t>
            </a:r>
            <a:r>
              <a:rPr lang="es-ES" dirty="0" smtClean="0"/>
              <a:t> AUTO-CAD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17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436770" cy="688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947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1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Con la finalidad de agilizar tratamientos identificando determinadas regiones del cuerpo humano de manera automatizada, mediante modelados con superficies de Bézier.</a:t>
            </a:r>
          </a:p>
          <a:p>
            <a:endParaRPr lang="es-ES" dirty="0"/>
          </a:p>
          <a:p>
            <a:pPr algn="just"/>
            <a:r>
              <a:rPr lang="es-ES" dirty="0" smtClean="0"/>
              <a:t>Con precisiones altísimas (de aproximadamente 0.64%), permitirían evitar la dependencia del análisis clínico ligado a errores de interpretación humanos.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Aplicaciones en Medicina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10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9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De gran utilidad en el cálculo rápido de trayectorias para el cálculo del movimiento en robots, estableciendo los puntos deseados de movimiento.</a:t>
            </a:r>
          </a:p>
          <a:p>
            <a:endParaRPr lang="es-ES" dirty="0"/>
          </a:p>
          <a:p>
            <a:pPr marL="109728" indent="0">
              <a:buNone/>
            </a:pPr>
            <a:endParaRPr lang="es-ES" dirty="0" smtClean="0"/>
          </a:p>
          <a:p>
            <a:pPr algn="just"/>
            <a:r>
              <a:rPr lang="es-ES" dirty="0" smtClean="0"/>
              <a:t>El punto de control inicial representa el estado en el que se encuentra el robot, mientras que el final es el objetivo al cual desplazarse.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Curvas de </a:t>
            </a:r>
            <a:r>
              <a:rPr lang="es-ES" dirty="0" err="1" smtClean="0"/>
              <a:t>Bezier</a:t>
            </a:r>
            <a:r>
              <a:rPr lang="es-ES" dirty="0" smtClean="0"/>
              <a:t> en Robótica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576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184576"/>
          </a:xfrm>
        </p:spPr>
        <p:txBody>
          <a:bodyPr>
            <a:normAutofit/>
          </a:bodyPr>
          <a:lstStyle/>
          <a:p>
            <a:pPr lvl="0" algn="just">
              <a:buClr>
                <a:srgbClr val="2DA2BF"/>
              </a:buClr>
            </a:pPr>
            <a:r>
              <a:rPr lang="es-ES" dirty="0" smtClean="0">
                <a:solidFill>
                  <a:prstClr val="black"/>
                </a:solidFill>
              </a:rPr>
              <a:t>Idealmente </a:t>
            </a:r>
            <a:r>
              <a:rPr lang="es-ES" dirty="0">
                <a:solidFill>
                  <a:prstClr val="black"/>
                </a:solidFill>
              </a:rPr>
              <a:t>se desea un curso libre de </a:t>
            </a:r>
            <a:r>
              <a:rPr lang="es-ES" dirty="0" smtClean="0">
                <a:solidFill>
                  <a:prstClr val="black"/>
                </a:solidFill>
              </a:rPr>
              <a:t>colisiones con obstáculos;</a:t>
            </a:r>
            <a:r>
              <a:rPr lang="es-ES" dirty="0"/>
              <a:t> </a:t>
            </a:r>
            <a:r>
              <a:rPr lang="es-ES" dirty="0" smtClean="0"/>
              <a:t>aquí son de vital importancia los puntos intermedios de control.</a:t>
            </a:r>
          </a:p>
          <a:p>
            <a:pPr lvl="0">
              <a:buClr>
                <a:srgbClr val="2DA2BF"/>
              </a:buClr>
            </a:pPr>
            <a:endParaRPr lang="es-ES" dirty="0" smtClean="0"/>
          </a:p>
          <a:p>
            <a:pPr marL="109728" lvl="0" indent="0">
              <a:buClr>
                <a:srgbClr val="2DA2BF"/>
              </a:buClr>
              <a:buNone/>
            </a:pPr>
            <a:endParaRPr lang="es-ES" dirty="0"/>
          </a:p>
          <a:p>
            <a:pPr lvl="0" algn="just">
              <a:buClr>
                <a:srgbClr val="2DA2BF"/>
              </a:buClr>
            </a:pPr>
            <a:r>
              <a:rPr lang="es-ES" dirty="0" smtClean="0"/>
              <a:t>Estos se fijan en la ubicación aproximada del obstáculo, y, sabiendo que las curvas de Bézier nunca pasan por sus puntos intermedios, es equivalente a sostener que nunca impactan contra obstáculos identificados.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684568" y="620688"/>
            <a:ext cx="1378496" cy="1012974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82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98513" cy="23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608512" cy="332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1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bezier curve.gif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656" y="0"/>
            <a:ext cx="6086034" cy="6897985"/>
          </a:xfrm>
        </p:spPr>
      </p:pic>
    </p:spTree>
    <p:extLst>
      <p:ext uri="{BB962C8B-B14F-4D97-AF65-F5344CB8AC3E}">
        <p14:creationId xmlns:p14="http://schemas.microsoft.com/office/powerpoint/2010/main" val="38528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916832"/>
            <a:ext cx="8640960" cy="453650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Cabe destacar que fue el matemático francés Paul de Casteljau quien aportó el primer algoritmo numéricamente estable para calcular este tipo de curvas, antes del salto a la fama de Bézier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396536" y="764704"/>
            <a:ext cx="1810544" cy="4900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85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linear interpolated curve.gif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0"/>
            <a:ext cx="6036443" cy="6849864"/>
          </a:xfrm>
        </p:spPr>
      </p:pic>
    </p:spTree>
    <p:extLst>
      <p:ext uri="{BB962C8B-B14F-4D97-AF65-F5344CB8AC3E}">
        <p14:creationId xmlns:p14="http://schemas.microsoft.com/office/powerpoint/2010/main" val="26665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s-ES" sz="9600" dirty="0" smtClean="0">
                <a:latin typeface="Castellar" pitchFamily="18" charset="0"/>
              </a:rPr>
              <a:t/>
            </a:r>
            <a:br>
              <a:rPr lang="es-ES" sz="9600" dirty="0" smtClean="0">
                <a:latin typeface="Castellar" pitchFamily="18" charset="0"/>
              </a:rPr>
            </a:br>
            <a:r>
              <a:rPr lang="es-ES" sz="9600" dirty="0" smtClean="0">
                <a:latin typeface="Castellar" pitchFamily="18" charset="0"/>
              </a:rPr>
              <a:t>  </a:t>
            </a:r>
            <a:r>
              <a:rPr lang="es-ES" sz="15000" dirty="0">
                <a:latin typeface="Edwardian Script ITC" pitchFamily="66" charset="0"/>
              </a:rPr>
              <a:t> </a:t>
            </a:r>
            <a:r>
              <a:rPr lang="es-ES" sz="15000" dirty="0" smtClean="0">
                <a:latin typeface="Edwardian Script ITC" pitchFamily="66" charset="0"/>
              </a:rPr>
              <a:t>   </a:t>
            </a:r>
            <a:r>
              <a:rPr lang="es-ES" sz="15000" dirty="0" smtClean="0">
                <a:latin typeface="Edwardian Script ITC" pitchFamily="66" charset="0"/>
              </a:rPr>
              <a:t>Fin</a:t>
            </a:r>
            <a:endParaRPr lang="es-ES" sz="15000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90488"/>
            <a:ext cx="4600575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877272"/>
            <a:ext cx="82352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384376"/>
          </a:xfrm>
        </p:spPr>
        <p:txBody>
          <a:bodyPr>
            <a:normAutofit/>
          </a:bodyPr>
          <a:lstStyle/>
          <a:p>
            <a:pPr algn="ctr"/>
            <a:r>
              <a:rPr lang="es-ES" sz="7200" dirty="0" smtClean="0"/>
              <a:t>Curvas de Bézier en términos matemáticos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358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flipV="1">
            <a:off x="10548664" y="764704"/>
            <a:ext cx="15436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229600" cy="4525963"/>
              </a:xfrm>
            </p:spPr>
            <p:txBody>
              <a:bodyPr/>
              <a:lstStyle/>
              <a:p>
                <a:pPr algn="just"/>
                <a:r>
                  <a:rPr lang="es-ES" dirty="0" smtClean="0"/>
                  <a:t>Podemos distinguir distintas curvas de Bézier dependiendo de la dimensión con la que queramos trabajar. Nosotros nos vamos a limitar al caso de curvas cuadráticas y cúbicas.</a:t>
                </a:r>
              </a:p>
              <a:p>
                <a:endParaRPr lang="es-ES" dirty="0"/>
              </a:p>
              <a:p>
                <a:endParaRPr lang="es-ES" dirty="0" smtClean="0"/>
              </a:p>
              <a:p>
                <a:pPr algn="just"/>
                <a:r>
                  <a:rPr lang="es-ES" dirty="0" smtClean="0"/>
                  <a:t>También se pueden generalizar estas curvas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dirty="0" smtClean="0"/>
                  <a:t>. </a:t>
                </a:r>
                <a:endParaRPr lang="es-ES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229600" cy="4525963"/>
              </a:xfrm>
              <a:blipFill rotWithShape="1">
                <a:blip r:embed="rId2"/>
                <a:stretch>
                  <a:fillRect t="-1211" r="-14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81642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Las curvas se determinan con tres o más puntos de control, que son puntos genéricos del plano o el espacio. 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Estos sirven de guía para la traza de la curva, como se ve a continuación:</a:t>
            </a:r>
          </a:p>
          <a:p>
            <a:endParaRPr lang="es-ES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flipV="1">
            <a:off x="9972600" y="1268760"/>
            <a:ext cx="802432" cy="175745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17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1435</TotalTime>
  <Words>2250</Words>
  <Application>Microsoft Office PowerPoint</Application>
  <PresentationFormat>Presentación en pantalla (4:3)</PresentationFormat>
  <Paragraphs>164</Paragraphs>
  <Slides>62</Slides>
  <Notes>2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Concurrencia</vt:lpstr>
      <vt:lpstr> </vt:lpstr>
      <vt:lpstr>¿Qué son las curvas de Bezier?</vt:lpstr>
      <vt:lpstr>Un poco de historia…</vt:lpstr>
      <vt:lpstr>Presentación de PowerPoint</vt:lpstr>
      <vt:lpstr>Presentación de PowerPoint</vt:lpstr>
      <vt:lpstr>Presentación de PowerPoint</vt:lpstr>
      <vt:lpstr>Curvas de Bézier en términos matemáticos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Conexión de dos curvas                  de Bézier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Ecuaciones matriciales para curvas de Bézier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Superficies de Bézier</vt:lpstr>
      <vt:lpstr>Presentación de PowerPoint</vt:lpstr>
      <vt:lpstr>Presentación de PowerPoint</vt:lpstr>
      <vt:lpstr>Presentación de PowerPoint</vt:lpstr>
      <vt:lpstr>Presentación de PowerPoint</vt:lpstr>
      <vt:lpstr>Subdivisión recursiva de curvas y superficies de Bézier</vt:lpstr>
      <vt:lpstr>Presentación de PowerPoint</vt:lpstr>
      <vt:lpstr>Presentación de PowerPoint</vt:lpstr>
      <vt:lpstr>Presentación de PowerPoint</vt:lpstr>
      <vt:lpstr>Aplicaciones</vt:lpstr>
      <vt:lpstr>Diseño de Fuentes </vt:lpstr>
      <vt:lpstr>Presentación de PowerPoint</vt:lpstr>
      <vt:lpstr>¿Por qué se sigue usando TS?</vt:lpstr>
      <vt:lpstr>Presentación de PowerPoint</vt:lpstr>
      <vt:lpstr>Gráficos en Computación</vt:lpstr>
      <vt:lpstr>Presentación de PowerPoint</vt:lpstr>
      <vt:lpstr>Presentación de PowerPoint</vt:lpstr>
      <vt:lpstr>Presentación de PowerPoint</vt:lpstr>
      <vt:lpstr>CAD y AUTO-CAD</vt:lpstr>
      <vt:lpstr>Presentación de PowerPoint</vt:lpstr>
      <vt:lpstr>Presentación de PowerPoint</vt:lpstr>
      <vt:lpstr>Aplicaciones en Medicina</vt:lpstr>
      <vt:lpstr>Presentación de PowerPoint</vt:lpstr>
      <vt:lpstr>Curvas de Bezier en Robótica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Luffi</dc:creator>
  <cp:lastModifiedBy>Luffi</cp:lastModifiedBy>
  <cp:revision>125</cp:revision>
  <dcterms:created xsi:type="dcterms:W3CDTF">2017-11-23T22:39:40Z</dcterms:created>
  <dcterms:modified xsi:type="dcterms:W3CDTF">2017-12-06T12:13:33Z</dcterms:modified>
</cp:coreProperties>
</file>