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68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16" autoAdjust="0"/>
    <p:restoredTop sz="94624" autoAdjust="0"/>
  </p:normalViewPr>
  <p:slideViewPr>
    <p:cSldViewPr>
      <p:cViewPr>
        <p:scale>
          <a:sx n="71" d="100"/>
          <a:sy n="71" d="100"/>
        </p:scale>
        <p:origin x="-516" y="-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646EB-32C7-4359-8949-6707279510FB}" type="datetimeFigureOut">
              <a:rPr lang="es-AR" smtClean="0"/>
              <a:t>15/02/2018</a:t>
            </a:fld>
            <a:endParaRPr lang="es-AR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60892-FADA-44BB-82AF-CC91D9232C30}" type="slidenum">
              <a:rPr lang="es-AR" smtClean="0"/>
              <a:t>‹Nº›</a:t>
            </a:fld>
            <a:endParaRPr lang="es-AR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646EB-32C7-4359-8949-6707279510FB}" type="datetimeFigureOut">
              <a:rPr lang="es-AR" smtClean="0"/>
              <a:t>15/02/2018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60892-FADA-44BB-82AF-CC91D9232C30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646EB-32C7-4359-8949-6707279510FB}" type="datetimeFigureOut">
              <a:rPr lang="es-AR" smtClean="0"/>
              <a:t>15/02/2018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60892-FADA-44BB-82AF-CC91D9232C30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646EB-32C7-4359-8949-6707279510FB}" type="datetimeFigureOut">
              <a:rPr lang="es-AR" smtClean="0"/>
              <a:t>15/02/2018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60892-FADA-44BB-82AF-CC91D9232C30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646EB-32C7-4359-8949-6707279510FB}" type="datetimeFigureOut">
              <a:rPr lang="es-AR" smtClean="0"/>
              <a:t>15/02/2018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55C60892-FADA-44BB-82AF-CC91D9232C30}" type="slidenum">
              <a:rPr lang="es-AR" smtClean="0"/>
              <a:t>‹Nº›</a:t>
            </a:fld>
            <a:endParaRPr lang="es-A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646EB-32C7-4359-8949-6707279510FB}" type="datetimeFigureOut">
              <a:rPr lang="es-AR" smtClean="0"/>
              <a:t>15/02/2018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60892-FADA-44BB-82AF-CC91D9232C30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646EB-32C7-4359-8949-6707279510FB}" type="datetimeFigureOut">
              <a:rPr lang="es-AR" smtClean="0"/>
              <a:t>15/02/2018</a:t>
            </a:fld>
            <a:endParaRPr lang="es-AR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60892-FADA-44BB-82AF-CC91D9232C30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646EB-32C7-4359-8949-6707279510FB}" type="datetimeFigureOut">
              <a:rPr lang="es-AR" smtClean="0"/>
              <a:t>15/02/2018</a:t>
            </a:fld>
            <a:endParaRPr lang="es-AR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60892-FADA-44BB-82AF-CC91D9232C30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646EB-32C7-4359-8949-6707279510FB}" type="datetimeFigureOut">
              <a:rPr lang="es-AR" smtClean="0"/>
              <a:t>15/02/2018</a:t>
            </a:fld>
            <a:endParaRPr lang="es-AR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60892-FADA-44BB-82AF-CC91D9232C30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646EB-32C7-4359-8949-6707279510FB}" type="datetimeFigureOut">
              <a:rPr lang="es-AR" smtClean="0"/>
              <a:t>15/02/2018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60892-FADA-44BB-82AF-CC91D9232C30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s-E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Haga clic en el icono para agregar una imagen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646EB-32C7-4359-8949-6707279510FB}" type="datetimeFigureOut">
              <a:rPr lang="es-AR" smtClean="0"/>
              <a:t>15/02/2018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60892-FADA-44BB-82AF-CC91D9232C30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03646EB-32C7-4359-8949-6707279510FB}" type="datetimeFigureOut">
              <a:rPr lang="es-AR" smtClean="0"/>
              <a:t>15/02/2018</a:t>
            </a:fld>
            <a:endParaRPr lang="es-AR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5C60892-FADA-44BB-82AF-CC91D9232C30}" type="slidenum">
              <a:rPr lang="es-AR" smtClean="0"/>
              <a:t>‹Nº›</a:t>
            </a:fld>
            <a:endParaRPr lang="es-A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0" y="-714404"/>
            <a:ext cx="8929718" cy="4186254"/>
          </a:xfrm>
        </p:spPr>
        <p:txBody>
          <a:bodyPr>
            <a:noAutofit/>
          </a:bodyPr>
          <a:lstStyle/>
          <a:p>
            <a:r>
              <a:rPr lang="es-AR" sz="5400" dirty="0" smtClean="0"/>
              <a:t>Tensores:</a:t>
            </a:r>
            <a:br>
              <a:rPr lang="es-AR" sz="5400" dirty="0" smtClean="0"/>
            </a:br>
            <a:r>
              <a:rPr lang="es-AR" sz="5400" dirty="0" smtClean="0"/>
              <a:t> Generalidades de su aplicación en Relatividad General</a:t>
            </a:r>
            <a:endParaRPr lang="es-AR" sz="5400" dirty="0"/>
          </a:p>
        </p:txBody>
      </p:sp>
      <p:pic>
        <p:nvPicPr>
          <p:cNvPr id="19460" name="Picture 4" descr="Resultado de imagen para espacio tiemp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71802" y="3500438"/>
            <a:ext cx="3214710" cy="309106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28596" y="2643182"/>
            <a:ext cx="8229600" cy="1143000"/>
          </a:xfrm>
        </p:spPr>
        <p:txBody>
          <a:bodyPr>
            <a:noAutofit/>
          </a:bodyPr>
          <a:lstStyle/>
          <a:p>
            <a:r>
              <a:rPr lang="es-AR" sz="4400" dirty="0" smtClean="0"/>
              <a:t>Tensores de Einstein, Ricci y Riemann</a:t>
            </a:r>
            <a:endParaRPr lang="es-AR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60"/>
          </a:xfrm>
        </p:spPr>
        <p:txBody>
          <a:bodyPr/>
          <a:lstStyle/>
          <a:p>
            <a:pPr>
              <a:buNone/>
            </a:pPr>
            <a:r>
              <a:rPr lang="es-AR" dirty="0" smtClean="0"/>
              <a:t>Estos tres tensores son de nuestro interés gracias a su función de permitirnos estudiar la curvatura del espacio-tiempo.</a:t>
            </a:r>
          </a:p>
          <a:p>
            <a:pPr>
              <a:buNone/>
            </a:pPr>
            <a:r>
              <a:rPr lang="es-AR" dirty="0" smtClean="0"/>
              <a:t>A partir del tensor de Riemann (R) obtenemos el tensor de Ricci, y a partir de éste último, obtenemos el tensor de Einstein (G). Mostraremos las generalidades de los tres.</a:t>
            </a:r>
            <a:endParaRPr lang="es-A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Tensor de Riemann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s-AR" dirty="0" smtClean="0"/>
              <a:t>Generaliza el concepto de curvatura de Gauss*, representando una </a:t>
            </a:r>
            <a:r>
              <a:rPr lang="es-AR" dirty="0" smtClean="0"/>
              <a:t>medida de la separación de la métrica de </a:t>
            </a:r>
            <a:r>
              <a:rPr lang="es-AR" dirty="0" smtClean="0"/>
              <a:t>una variedad* </a:t>
            </a:r>
            <a:r>
              <a:rPr lang="es-AR" dirty="0" smtClean="0"/>
              <a:t>respecto de la métrica </a:t>
            </a:r>
            <a:r>
              <a:rPr lang="es-AR" dirty="0" smtClean="0"/>
              <a:t>euclídea.</a:t>
            </a:r>
          </a:p>
          <a:p>
            <a:pPr>
              <a:buNone/>
            </a:pPr>
            <a:r>
              <a:rPr lang="es-AR" dirty="0" smtClean="0"/>
              <a:t>Su importancia radica en que el modelado de la curvatura de un espacio </a:t>
            </a:r>
            <a:r>
              <a:rPr lang="es-AR" dirty="0" smtClean="0"/>
              <a:t>multi-dimensional </a:t>
            </a:r>
            <a:r>
              <a:rPr lang="es-AR" dirty="0" smtClean="0"/>
              <a:t> arbitrario puede desprenderse a partir de este tensor.</a:t>
            </a:r>
          </a:p>
          <a:p>
            <a:pPr>
              <a:buNone/>
            </a:pPr>
            <a:endParaRPr lang="es-AR" dirty="0" smtClean="0"/>
          </a:p>
          <a:p>
            <a:pPr>
              <a:buNone/>
            </a:pPr>
            <a:endParaRPr lang="es-A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s-AR" dirty="0" smtClean="0"/>
              <a:t>“</a:t>
            </a:r>
            <a:r>
              <a:rPr lang="es-AR" dirty="0" smtClean="0"/>
              <a:t>Fue introducido en 1862 por B. Riemann y desarrollado en 1869 por E. B. </a:t>
            </a:r>
            <a:r>
              <a:rPr lang="es-AR" dirty="0" err="1" smtClean="0"/>
              <a:t>Christoffel</a:t>
            </a:r>
            <a:r>
              <a:rPr lang="es-AR" dirty="0" smtClean="0"/>
              <a:t> como una forma de describir completamente la curvatura en cualquier número de dimensiones mediante </a:t>
            </a:r>
            <a:r>
              <a:rPr lang="es-AR" dirty="0" smtClean="0"/>
              <a:t>un</a:t>
            </a:r>
            <a:r>
              <a:rPr lang="es-AR" dirty="0" smtClean="0"/>
              <a:t> tensor de tipo (1,3) representado </a:t>
            </a:r>
            <a:r>
              <a:rPr lang="es-AR" dirty="0" smtClean="0"/>
              <a:t>generalmente:</a:t>
            </a:r>
            <a:endParaRPr lang="es-AR" dirty="0"/>
          </a:p>
        </p:txBody>
      </p:sp>
      <p:pic>
        <p:nvPicPr>
          <p:cNvPr id="2253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57620" y="4429132"/>
            <a:ext cx="1416854" cy="1214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Tensor de Ricci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60"/>
          </a:xfrm>
        </p:spPr>
        <p:txBody>
          <a:bodyPr/>
          <a:lstStyle/>
          <a:p>
            <a:pPr>
              <a:buNone/>
            </a:pPr>
            <a:r>
              <a:rPr lang="es-AR" dirty="0" smtClean="0"/>
              <a:t>“Es </a:t>
            </a:r>
            <a:r>
              <a:rPr lang="es-AR" dirty="0" smtClean="0"/>
              <a:t>un tensor simétrico bivalente obtenido como una traza del tensor de </a:t>
            </a:r>
            <a:r>
              <a:rPr lang="es-AR" dirty="0" smtClean="0"/>
              <a:t>curvatura (de Riemann), que puede </a:t>
            </a:r>
            <a:r>
              <a:rPr lang="es-AR" dirty="0" smtClean="0"/>
              <a:t>definirse en cualquier variedad dotada de una conexión </a:t>
            </a:r>
            <a:r>
              <a:rPr lang="es-AR" dirty="0" smtClean="0"/>
              <a:t>afín*. </a:t>
            </a:r>
            <a:r>
              <a:rPr lang="es-AR" dirty="0" smtClean="0"/>
              <a:t>Fue introducido en 1903 por el matemático italiano G. Ricci.</a:t>
            </a:r>
            <a:r>
              <a:rPr lang="es-AR" dirty="0" smtClean="0"/>
              <a:t>”</a:t>
            </a:r>
          </a:p>
        </p:txBody>
      </p:sp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00496" y="4929198"/>
            <a:ext cx="1304520" cy="10001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Tensor de Einstein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00034" y="1785926"/>
            <a:ext cx="8229600" cy="4709160"/>
          </a:xfrm>
        </p:spPr>
        <p:txBody>
          <a:bodyPr/>
          <a:lstStyle/>
          <a:p>
            <a:pPr>
              <a:buNone/>
            </a:pPr>
            <a:r>
              <a:rPr lang="es-AR" dirty="0" smtClean="0"/>
              <a:t>Tensor utilizado para describir la curvatura de una variedad </a:t>
            </a:r>
            <a:r>
              <a:rPr lang="es-AR" dirty="0" err="1" smtClean="0"/>
              <a:t>pseudo-riemanniana</a:t>
            </a:r>
            <a:r>
              <a:rPr lang="es-AR" dirty="0" smtClean="0"/>
              <a:t>*, con el que mediante las ecuaciones de campo de Einstein se puede estudiar la curvatura del espacio-tiempo considerando con la conservación de la energía y momento. </a:t>
            </a:r>
            <a:endParaRPr lang="es-A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71472" y="1000108"/>
            <a:ext cx="8229600" cy="6143668"/>
          </a:xfrm>
        </p:spPr>
        <p:txBody>
          <a:bodyPr/>
          <a:lstStyle/>
          <a:p>
            <a:pPr>
              <a:buNone/>
            </a:pPr>
            <a:r>
              <a:rPr lang="es-AR" dirty="0" smtClean="0"/>
              <a:t>El tensor de Einstein  G es:</a:t>
            </a:r>
          </a:p>
          <a:p>
            <a:pPr>
              <a:buNone/>
            </a:pPr>
            <a:endParaRPr lang="es-AR" dirty="0" smtClean="0"/>
          </a:p>
          <a:p>
            <a:pPr>
              <a:buNone/>
            </a:pPr>
            <a:endParaRPr lang="es-AR" dirty="0" smtClean="0"/>
          </a:p>
          <a:p>
            <a:pPr>
              <a:buNone/>
            </a:pPr>
            <a:endParaRPr lang="es-AR" dirty="0" smtClean="0"/>
          </a:p>
          <a:p>
            <a:pPr>
              <a:buNone/>
            </a:pPr>
            <a:endParaRPr lang="es-AR" dirty="0" smtClean="0"/>
          </a:p>
          <a:p>
            <a:pPr>
              <a:buNone/>
            </a:pPr>
            <a:endParaRPr lang="es-AR" dirty="0" smtClean="0"/>
          </a:p>
          <a:p>
            <a:pPr>
              <a:buNone/>
            </a:pPr>
            <a:r>
              <a:rPr lang="es-AR" dirty="0" smtClean="0"/>
              <a:t>Donde: “R” es el tensor de Ricci, “g” es el tensor métrico*, y </a:t>
            </a:r>
            <a:r>
              <a:rPr lang="es-AR" i="1" dirty="0" smtClean="0"/>
              <a:t>R </a:t>
            </a:r>
            <a:r>
              <a:rPr lang="es-AR" dirty="0" smtClean="0"/>
              <a:t>es la curvatura escalar o traza del tensor de Ricci.</a:t>
            </a:r>
            <a:endParaRPr lang="es-AR" i="1" dirty="0" smtClean="0"/>
          </a:p>
        </p:txBody>
      </p:sp>
      <p:pic>
        <p:nvPicPr>
          <p:cNvPr id="24579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5984" y="2143116"/>
            <a:ext cx="4833316" cy="1281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0034" y="2500306"/>
            <a:ext cx="8229600" cy="1143000"/>
          </a:xfrm>
        </p:spPr>
        <p:txBody>
          <a:bodyPr>
            <a:noAutofit/>
          </a:bodyPr>
          <a:lstStyle/>
          <a:p>
            <a:r>
              <a:rPr lang="es-AR" sz="5400" dirty="0" smtClean="0"/>
              <a:t>Ecuaciones de campo de Einstein</a:t>
            </a:r>
            <a:endParaRPr lang="es-AR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28596" y="285728"/>
            <a:ext cx="8229600" cy="6429420"/>
          </a:xfrm>
        </p:spPr>
        <p:txBody>
          <a:bodyPr/>
          <a:lstStyle/>
          <a:p>
            <a:pPr>
              <a:buNone/>
            </a:pPr>
            <a:r>
              <a:rPr lang="es-AR" dirty="0" smtClean="0"/>
              <a:t>Ya presentando las ecuaciones de campo de Einstein, destacamos que  éstas surgen de la generalización relativista y consistente con la Ley de Gravitación Universal de Newton.</a:t>
            </a:r>
          </a:p>
          <a:p>
            <a:pPr>
              <a:buNone/>
            </a:pPr>
            <a:r>
              <a:rPr lang="es-AR" dirty="0" smtClean="0"/>
              <a:t>Su forma compacta, de la cual se desprenden es:</a:t>
            </a:r>
          </a:p>
          <a:p>
            <a:pPr>
              <a:buNone/>
            </a:pPr>
            <a:endParaRPr lang="es-AR" dirty="0" smtClean="0"/>
          </a:p>
          <a:p>
            <a:pPr>
              <a:buNone/>
            </a:pPr>
            <a:endParaRPr lang="es-AR" dirty="0" smtClean="0"/>
          </a:p>
          <a:p>
            <a:pPr>
              <a:buNone/>
            </a:pPr>
            <a:endParaRPr lang="es-AR" dirty="0" smtClean="0"/>
          </a:p>
          <a:p>
            <a:pPr>
              <a:buNone/>
            </a:pPr>
            <a:endParaRPr lang="es-AR" dirty="0" smtClean="0"/>
          </a:p>
          <a:p>
            <a:pPr>
              <a:buNone/>
            </a:pPr>
            <a:r>
              <a:rPr lang="es-AR" dirty="0" smtClean="0"/>
              <a:t>Donde G es el tensor de Einstein, 8</a:t>
            </a:r>
            <a:r>
              <a:rPr lang="el-GR" dirty="0" smtClean="0"/>
              <a:t>π</a:t>
            </a:r>
            <a:r>
              <a:rPr lang="es-AR" dirty="0" smtClean="0"/>
              <a:t> es un factor de normalización, y T es el tensor energía-momento* </a:t>
            </a:r>
          </a:p>
          <a:p>
            <a:pPr>
              <a:buNone/>
            </a:pPr>
            <a:endParaRPr lang="es-AR" dirty="0"/>
          </a:p>
        </p:txBody>
      </p:sp>
      <p:pic>
        <p:nvPicPr>
          <p:cNvPr id="25603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14612" y="3214686"/>
            <a:ext cx="3500462" cy="1121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00034" y="928670"/>
            <a:ext cx="8229600" cy="4709160"/>
          </a:xfrm>
        </p:spPr>
        <p:txBody>
          <a:bodyPr/>
          <a:lstStyle/>
          <a:p>
            <a:pPr>
              <a:buNone/>
            </a:pPr>
            <a:r>
              <a:rPr lang="es-AR" dirty="0" smtClean="0"/>
              <a:t>El tensor de energía-momento se utiliza para explicar un flujo lineal de energía y momento lineal en un contexto que considera la relatividad general.</a:t>
            </a:r>
          </a:p>
          <a:p>
            <a:pPr>
              <a:buNone/>
            </a:pPr>
            <a:r>
              <a:rPr lang="es-AR" dirty="0" smtClean="0"/>
              <a:t>Podemos verlo matricialmente como: </a:t>
            </a:r>
            <a:endParaRPr lang="es-AR" dirty="0"/>
          </a:p>
        </p:txBody>
      </p:sp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28" y="3714752"/>
            <a:ext cx="6324365" cy="15144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28596" y="1071546"/>
            <a:ext cx="8229600" cy="4714908"/>
          </a:xfrm>
        </p:spPr>
        <p:txBody>
          <a:bodyPr>
            <a:normAutofit/>
          </a:bodyPr>
          <a:lstStyle/>
          <a:p>
            <a:r>
              <a:rPr lang="es-AR" sz="5400" dirty="0" smtClean="0"/>
              <a:t>Introducimos</a:t>
            </a:r>
            <a:r>
              <a:rPr lang="es-AR" sz="6600" dirty="0" smtClean="0"/>
              <a:t>:</a:t>
            </a:r>
            <a:endParaRPr lang="es-AR" sz="6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¿Qué es un tensor?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00034" y="1928802"/>
            <a:ext cx="8229600" cy="4709160"/>
          </a:xfrm>
        </p:spPr>
        <p:txBody>
          <a:bodyPr/>
          <a:lstStyle/>
          <a:p>
            <a:pPr>
              <a:buNone/>
            </a:pPr>
            <a:r>
              <a:rPr lang="es-AR" dirty="0" smtClean="0"/>
              <a:t>Es una entidad matemática, representada por arreglos de componentes, cuyas propiedades no varían respecto del marco de referencia en el que se elija situarlo. </a:t>
            </a:r>
          </a:p>
          <a:p>
            <a:pPr>
              <a:buNone/>
            </a:pPr>
            <a:endParaRPr lang="es-AR" dirty="0" smtClean="0"/>
          </a:p>
          <a:p>
            <a:pPr>
              <a:buNone/>
            </a:pPr>
            <a:r>
              <a:rPr lang="es-AR" dirty="0" smtClean="0"/>
              <a:t>A modo de ejemplo, recordamos a los escalares, vectores y matrices: tensores de orden cero, uno y dos, respectivamente.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28596" y="1071546"/>
            <a:ext cx="8229600" cy="4709160"/>
          </a:xfrm>
        </p:spPr>
        <p:txBody>
          <a:bodyPr/>
          <a:lstStyle/>
          <a:p>
            <a:pPr>
              <a:buNone/>
            </a:pPr>
            <a:r>
              <a:rPr lang="es-AR" dirty="0" smtClean="0"/>
              <a:t>Muchos fenómenos físicos son convenientemente explicables/modelables  mediante el uso de tensores. La </a:t>
            </a:r>
            <a:r>
              <a:rPr lang="es-AR" dirty="0" smtClean="0"/>
              <a:t>relatividad general explica los </a:t>
            </a:r>
            <a:r>
              <a:rPr lang="es-AR" dirty="0" smtClean="0"/>
              <a:t>campos gravitatorios como </a:t>
            </a:r>
            <a:r>
              <a:rPr lang="es-AR" dirty="0" smtClean="0"/>
              <a:t>un efecto geométrico de la </a:t>
            </a:r>
            <a:r>
              <a:rPr lang="es-AR" dirty="0" smtClean="0"/>
              <a:t>curvatura del espacio-tiempo. Manteniendo esto bajo consideración, notaremos la utilidad del cálculo tensorial al tener en cuenta la versatilidad y fácil manipulación de los tensores de primer orden antes mencionados*. </a:t>
            </a:r>
            <a:endParaRPr lang="es-AR" dirty="0" smtClean="0"/>
          </a:p>
          <a:p>
            <a:pPr>
              <a:buNone/>
            </a:pPr>
            <a:endParaRPr lang="es-AR" dirty="0" smtClean="0"/>
          </a:p>
          <a:p>
            <a:pPr>
              <a:buNone/>
            </a:pPr>
            <a:endParaRPr lang="es-A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0034" y="2786058"/>
            <a:ext cx="8229600" cy="1143000"/>
          </a:xfrm>
        </p:spPr>
        <p:txBody>
          <a:bodyPr>
            <a:noAutofit/>
          </a:bodyPr>
          <a:lstStyle/>
          <a:p>
            <a:r>
              <a:rPr lang="es-AR" sz="5400" dirty="0" smtClean="0"/>
              <a:t>En Relatividad General:</a:t>
            </a:r>
            <a:endParaRPr lang="es-AR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28596" y="1071546"/>
            <a:ext cx="8229600" cy="4714908"/>
          </a:xfrm>
        </p:spPr>
        <p:txBody>
          <a:bodyPr/>
          <a:lstStyle/>
          <a:p>
            <a:pPr>
              <a:buNone/>
            </a:pPr>
            <a:r>
              <a:rPr lang="es-AR" dirty="0" smtClean="0"/>
              <a:t>Mencionamos algunos conceptos a modo de ejemplo para ver cómo es que trabajamos con tensores en Relatividad General:</a:t>
            </a:r>
          </a:p>
          <a:p>
            <a:pPr>
              <a:buNone/>
            </a:pPr>
            <a:endParaRPr lang="es-AR" dirty="0" smtClean="0"/>
          </a:p>
          <a:p>
            <a:pPr>
              <a:buNone/>
            </a:pPr>
            <a:r>
              <a:rPr lang="es-AR" dirty="0" smtClean="0"/>
              <a:t>-Campo escalar</a:t>
            </a:r>
          </a:p>
          <a:p>
            <a:pPr>
              <a:buNone/>
            </a:pPr>
            <a:endParaRPr lang="es-AR" dirty="0" smtClean="0"/>
          </a:p>
          <a:p>
            <a:pPr>
              <a:buNone/>
            </a:pPr>
            <a:r>
              <a:rPr lang="es-AR" dirty="0" smtClean="0"/>
              <a:t>-Campo vectorial</a:t>
            </a:r>
          </a:p>
          <a:p>
            <a:pPr>
              <a:buNone/>
            </a:pPr>
            <a:endParaRPr lang="es-AR" dirty="0" smtClean="0"/>
          </a:p>
          <a:p>
            <a:pPr>
              <a:buNone/>
            </a:pPr>
            <a:r>
              <a:rPr lang="es-AR" dirty="0" smtClean="0"/>
              <a:t>-Campo tensorial</a:t>
            </a:r>
          </a:p>
          <a:p>
            <a:pPr>
              <a:buNone/>
            </a:pPr>
            <a:endParaRPr lang="es-A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AR" dirty="0" smtClean="0"/>
              <a:t>Campo escalar (placa metálica)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00034" y="1214422"/>
            <a:ext cx="8229600" cy="4709160"/>
          </a:xfrm>
        </p:spPr>
        <p:txBody>
          <a:bodyPr/>
          <a:lstStyle/>
          <a:p>
            <a:pPr>
              <a:buNone/>
            </a:pPr>
            <a:r>
              <a:rPr lang="es-AR" dirty="0" smtClean="0"/>
              <a:t>Modelamos las temperaturas de cada punto de una placa de metal como un campo escalar de dos dimensiones.</a:t>
            </a:r>
          </a:p>
          <a:p>
            <a:pPr>
              <a:buNone/>
            </a:pPr>
            <a:r>
              <a:rPr lang="es-AR" dirty="0" smtClean="0"/>
              <a:t>A cada punto de esta superficie se le atribuye un valor escalar.</a:t>
            </a:r>
          </a:p>
          <a:p>
            <a:pPr>
              <a:buNone/>
            </a:pPr>
            <a:endParaRPr lang="es-AR" dirty="0"/>
          </a:p>
        </p:txBody>
      </p:sp>
      <p:pic>
        <p:nvPicPr>
          <p:cNvPr id="1026" name="Picture 2" descr="http://3.bp.blogspot.com/_js6wgtUcfdQ/SdekvKeR2SI/AAAAAAAAFfU/QfwWDXGCBfc/s400/campo_escalar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28860" y="3428976"/>
            <a:ext cx="4572032" cy="34290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>
            <a:normAutofit/>
          </a:bodyPr>
          <a:lstStyle/>
          <a:p>
            <a:r>
              <a:rPr lang="es-AR" dirty="0" smtClean="0"/>
              <a:t>Campo vectorial-(flujo)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00034" y="1214422"/>
            <a:ext cx="8229600" cy="4709160"/>
          </a:xfrm>
        </p:spPr>
        <p:txBody>
          <a:bodyPr/>
          <a:lstStyle/>
          <a:p>
            <a:pPr>
              <a:buNone/>
            </a:pPr>
            <a:r>
              <a:rPr lang="es-AR" dirty="0" smtClean="0"/>
              <a:t>Modelamos el flujo de partículas de cierta sustancia como un campo vectorial de tres dimensiones. </a:t>
            </a:r>
          </a:p>
          <a:p>
            <a:pPr>
              <a:buNone/>
            </a:pPr>
            <a:r>
              <a:rPr lang="es-AR" dirty="0" smtClean="0"/>
              <a:t>Para cada partícula tenemos un vector indicando la dirección de su movimiento.</a:t>
            </a:r>
            <a:endParaRPr lang="es-AR" dirty="0"/>
          </a:p>
        </p:txBody>
      </p:sp>
      <p:pic>
        <p:nvPicPr>
          <p:cNvPr id="20483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488" y="3500446"/>
            <a:ext cx="3357554" cy="3357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1143000"/>
          </a:xfrm>
        </p:spPr>
        <p:txBody>
          <a:bodyPr/>
          <a:lstStyle/>
          <a:p>
            <a:r>
              <a:rPr lang="es-AR" dirty="0" smtClean="0"/>
              <a:t>Campo tensorial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28596" y="1285860"/>
            <a:ext cx="8229600" cy="557214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s-AR" dirty="0" smtClean="0"/>
              <a:t>“</a:t>
            </a:r>
            <a:r>
              <a:rPr lang="es-AR" i="1" dirty="0" smtClean="0"/>
              <a:t>En la Teoría General de la Relatividad, el fondo del asunto se maneja con un campo tensorial de cuatro dimensiones</a:t>
            </a:r>
            <a:r>
              <a:rPr lang="es-AR" dirty="0" smtClean="0"/>
              <a:t>.</a:t>
            </a:r>
            <a:br>
              <a:rPr lang="es-AR" dirty="0" smtClean="0"/>
            </a:br>
            <a:r>
              <a:rPr lang="es-AR" dirty="0" smtClean="0"/>
              <a:t/>
            </a:r>
            <a:br>
              <a:rPr lang="es-AR" dirty="0" smtClean="0"/>
            </a:br>
            <a:r>
              <a:rPr lang="es-AR" dirty="0" smtClean="0"/>
              <a:t>De este modo, a cada punto en un espacio </a:t>
            </a:r>
            <a:r>
              <a:rPr lang="es-AR" dirty="0" smtClean="0"/>
              <a:t>tetra-dimensional </a:t>
            </a:r>
            <a:r>
              <a:rPr lang="es-AR" dirty="0" smtClean="0"/>
              <a:t>con coordenadas (</a:t>
            </a:r>
            <a:r>
              <a:rPr lang="es-AR" i="1" dirty="0" smtClean="0"/>
              <a:t> </a:t>
            </a:r>
            <a:r>
              <a:rPr lang="es-AR" dirty="0" smtClean="0"/>
              <a:t>x</a:t>
            </a:r>
            <a:r>
              <a:rPr lang="es-AR" baseline="-25000" dirty="0" smtClean="0"/>
              <a:t>1</a:t>
            </a:r>
            <a:r>
              <a:rPr lang="es-AR" dirty="0" smtClean="0"/>
              <a:t> , x</a:t>
            </a:r>
            <a:r>
              <a:rPr lang="es-AR" baseline="-25000" dirty="0" smtClean="0"/>
              <a:t>2</a:t>
            </a:r>
            <a:r>
              <a:rPr lang="es-AR" dirty="0" smtClean="0"/>
              <a:t>, x</a:t>
            </a:r>
            <a:r>
              <a:rPr lang="es-AR" baseline="-25000" dirty="0" smtClean="0"/>
              <a:t>3</a:t>
            </a:r>
            <a:r>
              <a:rPr lang="es-AR" dirty="0" smtClean="0"/>
              <a:t> , x</a:t>
            </a:r>
            <a:r>
              <a:rPr lang="es-AR" baseline="-25000" dirty="0" smtClean="0"/>
              <a:t>4</a:t>
            </a:r>
            <a:r>
              <a:rPr lang="es-AR" dirty="0" smtClean="0"/>
              <a:t>) le podemos asignar un </a:t>
            </a:r>
            <a:r>
              <a:rPr lang="es-AR" i="1" dirty="0" smtClean="0"/>
              <a:t>tensor </a:t>
            </a:r>
            <a:r>
              <a:rPr lang="es-AR" i="1" dirty="0" smtClean="0"/>
              <a:t>tetra-dimensional</a:t>
            </a:r>
            <a:r>
              <a:rPr lang="es-AR" dirty="0" smtClean="0"/>
              <a:t>. Y cada punto, en el caso de un tensor </a:t>
            </a:r>
            <a:r>
              <a:rPr lang="es-AR" b="1" dirty="0" err="1" smtClean="0"/>
              <a:t>T</a:t>
            </a:r>
            <a:r>
              <a:rPr lang="es-AR" b="1" baseline="-25000" dirty="0" err="1" smtClean="0"/>
              <a:t>rs</a:t>
            </a:r>
            <a:r>
              <a:rPr lang="es-AR" dirty="0" smtClean="0"/>
              <a:t> en donde los sub-índices </a:t>
            </a:r>
            <a:r>
              <a:rPr lang="es-AR" b="1" dirty="0" smtClean="0"/>
              <a:t>r</a:t>
            </a:r>
            <a:r>
              <a:rPr lang="es-AR" dirty="0" smtClean="0"/>
              <a:t> y </a:t>
            </a:r>
            <a:r>
              <a:rPr lang="es-AR" b="1" dirty="0" smtClean="0"/>
              <a:t>s</a:t>
            </a:r>
            <a:r>
              <a:rPr lang="es-AR" dirty="0" smtClean="0"/>
              <a:t> corran de uno a cuatro (o de cero a tres, que es lo mismo), tendrá asignado un total de 16 valores numéricos, </a:t>
            </a:r>
            <a:r>
              <a:rPr lang="es-AR" i="1" dirty="0" smtClean="0"/>
              <a:t>las componentes del tensor</a:t>
            </a:r>
            <a:r>
              <a:rPr lang="es-AR" dirty="0" smtClean="0"/>
              <a:t>.</a:t>
            </a:r>
            <a:r>
              <a:rPr lang="es-AR" dirty="0" smtClean="0"/>
              <a:t>”</a:t>
            </a:r>
            <a:endParaRPr lang="es-A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értice">
  <a:themeElements>
    <a:clrScheme name="Vértice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Vértice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Vértice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1101</TotalTime>
  <Words>513</Words>
  <Application>Microsoft Office PowerPoint</Application>
  <PresentationFormat>Presentación en pantalla (4:3)</PresentationFormat>
  <Paragraphs>51</Paragraphs>
  <Slides>19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19</vt:i4>
      </vt:variant>
    </vt:vector>
  </HeadingPairs>
  <TitlesOfParts>
    <vt:vector size="20" baseType="lpstr">
      <vt:lpstr>Vértice</vt:lpstr>
      <vt:lpstr>Tensores:  Generalidades de su aplicación en Relatividad General</vt:lpstr>
      <vt:lpstr>Introducimos:</vt:lpstr>
      <vt:lpstr>¿Qué es un tensor?</vt:lpstr>
      <vt:lpstr>Diapositiva 4</vt:lpstr>
      <vt:lpstr>En Relatividad General:</vt:lpstr>
      <vt:lpstr>Diapositiva 6</vt:lpstr>
      <vt:lpstr>Campo escalar (placa metálica)</vt:lpstr>
      <vt:lpstr>Campo vectorial-(flujo)</vt:lpstr>
      <vt:lpstr>Campo tensorial</vt:lpstr>
      <vt:lpstr>Tensores de Einstein, Ricci y Riemann</vt:lpstr>
      <vt:lpstr>Diapositiva 11</vt:lpstr>
      <vt:lpstr>Tensor de Riemann</vt:lpstr>
      <vt:lpstr>Diapositiva 13</vt:lpstr>
      <vt:lpstr>Tensor de Ricci</vt:lpstr>
      <vt:lpstr>Tensor de Einstein</vt:lpstr>
      <vt:lpstr>Diapositiva 16</vt:lpstr>
      <vt:lpstr>Ecuaciones de campo de Einstein</vt:lpstr>
      <vt:lpstr>Diapositiva 18</vt:lpstr>
      <vt:lpstr>Diapositiva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Tensores:  aplicación en Relatividad General</dc:title>
  <dc:creator>KELYX</dc:creator>
  <cp:lastModifiedBy>KELYX</cp:lastModifiedBy>
  <cp:revision>3</cp:revision>
  <dcterms:created xsi:type="dcterms:W3CDTF">2018-02-16T01:16:15Z</dcterms:created>
  <dcterms:modified xsi:type="dcterms:W3CDTF">2018-02-16T19:37:34Z</dcterms:modified>
</cp:coreProperties>
</file>