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5" r:id="rId18"/>
    <p:sldId id="273" r:id="rId19"/>
    <p:sldId id="274" r:id="rId20"/>
    <p:sldId id="26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06/03/2020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06/03/2020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06/03/2020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06/03/2020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06/03/2020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22.png" /><Relationship Id="rId1" Type="http://schemas.openxmlformats.org/officeDocument/2006/relationships/slideLayout" Target="../slideLayouts/slideLayout2.xml" /><Relationship Id="rId5" Type="http://schemas.openxmlformats.org/officeDocument/2006/relationships/image" Target="../media/image23.png" /><Relationship Id="rId4" Type="http://schemas.openxmlformats.org/officeDocument/2006/relationships/image" Target="../media/image10.png" /></Relationships>
</file>

<file path=ppt/slides/_rels/slide13.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xml" /><Relationship Id="rId5" Type="http://schemas.openxmlformats.org/officeDocument/2006/relationships/image" Target="../media/image28.png" /><Relationship Id="rId4" Type="http://schemas.openxmlformats.org/officeDocument/2006/relationships/image" Target="../media/image27.png" /></Relationships>
</file>

<file path=ppt/slides/_rels/slide15.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9.png"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28.png" /><Relationship Id="rId4" Type="http://schemas.openxmlformats.org/officeDocument/2006/relationships/image" Target="../media/image27.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s>
</file>

<file path=ppt/slides/_rels/slide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5.png" /><Relationship Id="rId1" Type="http://schemas.openxmlformats.org/officeDocument/2006/relationships/slideLayout" Target="../slideLayouts/slideLayout2.xml" /><Relationship Id="rId4" Type="http://schemas.openxmlformats.org/officeDocument/2006/relationships/image" Target="../media/image1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4801" y="351398"/>
            <a:ext cx="7060436" cy="881530"/>
          </a:xfrm>
        </p:spPr>
        <p:txBody>
          <a:bodyPr>
            <a:normAutofit fontScale="90000"/>
          </a:bodyPr>
          <a:lstStyle/>
          <a:p>
            <a:pPr algn="l"/>
            <a:r>
              <a:rPr lang="es-ES" dirty="0">
                <a:latin typeface="Calibri Light"/>
                <a:cs typeface="Calibri Light"/>
              </a:rPr>
              <a:t>Asignemos al más </a:t>
            </a:r>
            <a:r>
              <a:rPr lang="es-ES">
                <a:latin typeface="Calibri Light"/>
                <a:cs typeface="Calibri Light"/>
              </a:rPr>
              <a:t>apto...</a:t>
            </a:r>
          </a:p>
        </p:txBody>
      </p:sp>
      <p:sp>
        <p:nvSpPr>
          <p:cNvPr id="3" name="Subtítulo 2"/>
          <p:cNvSpPr>
            <a:spLocks noGrp="1"/>
          </p:cNvSpPr>
          <p:nvPr>
            <p:ph type="subTitle" idx="1"/>
          </p:nvPr>
        </p:nvSpPr>
        <p:spPr>
          <a:xfrm>
            <a:off x="397310" y="4080100"/>
            <a:ext cx="4758071" cy="424158"/>
          </a:xfrm>
        </p:spPr>
        <p:txBody>
          <a:bodyPr vert="horz" lIns="91440" tIns="45720" rIns="91440" bIns="45720" rtlCol="0" anchor="t">
            <a:normAutofit/>
          </a:bodyPr>
          <a:lstStyle/>
          <a:p>
            <a:pPr algn="l"/>
            <a:r>
              <a:rPr lang="es-ES" dirty="0">
                <a:cs typeface="Calibri"/>
              </a:rPr>
              <a:t>Donde </a:t>
            </a:r>
            <a:r>
              <a:rPr lang="es-ES" i="1" err="1">
                <a:cs typeface="Calibri"/>
              </a:rPr>
              <a:t>a</a:t>
            </a:r>
            <a:r>
              <a:rPr lang="es-ES" i="1" baseline="-25000" err="1">
                <a:cs typeface="Calibri"/>
              </a:rPr>
              <a:t>ij</a:t>
            </a:r>
            <a:r>
              <a:rPr lang="es-ES" i="1" dirty="0">
                <a:cs typeface="Calibri"/>
              </a:rPr>
              <a:t> </a:t>
            </a:r>
            <a:r>
              <a:rPr lang="es-ES" dirty="0">
                <a:cs typeface="Calibri"/>
              </a:rPr>
              <a:t>es el voto asignado por </a:t>
            </a:r>
            <a:r>
              <a:rPr lang="es-ES" i="1" dirty="0">
                <a:cs typeface="Calibri"/>
              </a:rPr>
              <a:t>i</a:t>
            </a:r>
            <a:r>
              <a:rPr lang="es-ES" dirty="0">
                <a:cs typeface="Calibri"/>
              </a:rPr>
              <a:t> a </a:t>
            </a:r>
            <a:r>
              <a:rPr lang="es-ES" i="1" dirty="0">
                <a:cs typeface="Calibri"/>
              </a:rPr>
              <a:t>j</a:t>
            </a:r>
          </a:p>
          <a:p>
            <a:pPr algn="l"/>
            <a:endParaRPr lang="es-ES" dirty="0">
              <a:cs typeface="Calibri"/>
            </a:endParaRPr>
          </a:p>
        </p:txBody>
      </p:sp>
      <p:pic>
        <p:nvPicPr>
          <p:cNvPr id="4" name="Imagen 4" descr="Imagen que contiene pájaro&#10;&#10;Descripción generada con confianza muy alta">
            <a:extLst>
              <a:ext uri="{FF2B5EF4-FFF2-40B4-BE49-F238E27FC236}">
                <a16:creationId xmlns:a16="http://schemas.microsoft.com/office/drawing/2014/main" id="{E5DC7A66-26A8-40F5-BF35-17D7AE75C76F}"/>
              </a:ext>
            </a:extLst>
          </p:cNvPr>
          <p:cNvPicPr>
            <a:picLocks noChangeAspect="1"/>
          </p:cNvPicPr>
          <p:nvPr/>
        </p:nvPicPr>
        <p:blipFill>
          <a:blip r:embed="rId2"/>
          <a:stretch>
            <a:fillRect/>
          </a:stretch>
        </p:blipFill>
        <p:spPr>
          <a:xfrm>
            <a:off x="332516" y="1595280"/>
            <a:ext cx="5365898" cy="2484529"/>
          </a:xfrm>
          <a:prstGeom prst="rect">
            <a:avLst/>
          </a:prstGeom>
        </p:spPr>
      </p:pic>
      <p:sp>
        <p:nvSpPr>
          <p:cNvPr id="6" name="CuadroTexto 5">
            <a:extLst>
              <a:ext uri="{FF2B5EF4-FFF2-40B4-BE49-F238E27FC236}">
                <a16:creationId xmlns:a16="http://schemas.microsoft.com/office/drawing/2014/main" id="{D8BF17FA-86B8-4EA1-8701-F8193A6DBFE3}"/>
              </a:ext>
            </a:extLst>
          </p:cNvPr>
          <p:cNvSpPr txBox="1"/>
          <p:nvPr/>
        </p:nvSpPr>
        <p:spPr>
          <a:xfrm>
            <a:off x="6097772" y="1667540"/>
            <a:ext cx="54633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ea typeface="+mn-lt"/>
                <a:cs typeface="+mn-lt"/>
              </a:rPr>
              <a:t>Sea </a:t>
            </a:r>
            <a:r>
              <a:rPr lang="es-ES" sz="2400" i="1" err="1">
                <a:ea typeface="+mn-lt"/>
                <a:cs typeface="+mn-lt"/>
              </a:rPr>
              <a:t>x</a:t>
            </a:r>
            <a:r>
              <a:rPr lang="es-ES" sz="2400" i="1" baseline="-25000" err="1">
                <a:ea typeface="+mn-lt"/>
                <a:cs typeface="+mn-lt"/>
              </a:rPr>
              <a:t>j</a:t>
            </a:r>
            <a:r>
              <a:rPr lang="es-ES" sz="2400" dirty="0">
                <a:ea typeface="+mn-lt"/>
                <a:cs typeface="+mn-lt"/>
              </a:rPr>
              <a:t> la primer nota media de </a:t>
            </a:r>
            <a:r>
              <a:rPr lang="es-ES" sz="2400" i="1" dirty="0">
                <a:ea typeface="+mn-lt"/>
                <a:cs typeface="+mn-lt"/>
              </a:rPr>
              <a:t>j</a:t>
            </a:r>
            <a:r>
              <a:rPr lang="es-ES" sz="2400" dirty="0">
                <a:ea typeface="+mn-lt"/>
                <a:cs typeface="+mn-lt"/>
              </a:rPr>
              <a:t>, tenemos:</a:t>
            </a:r>
            <a:endParaRPr lang="es-ES" sz="2400" dirty="0">
              <a:cs typeface="Calibri"/>
            </a:endParaRPr>
          </a:p>
        </p:txBody>
      </p:sp>
      <p:pic>
        <p:nvPicPr>
          <p:cNvPr id="7" name="Imagen 7" descr="Imagen que contiene objeto, reloj&#10;&#10;Descripción generada con confianza muy alta">
            <a:extLst>
              <a:ext uri="{FF2B5EF4-FFF2-40B4-BE49-F238E27FC236}">
                <a16:creationId xmlns:a16="http://schemas.microsoft.com/office/drawing/2014/main" id="{BE258513-8EA2-4C68-AEAC-EBC5245A5942}"/>
              </a:ext>
            </a:extLst>
          </p:cNvPr>
          <p:cNvPicPr>
            <a:picLocks noChangeAspect="1"/>
          </p:cNvPicPr>
          <p:nvPr/>
        </p:nvPicPr>
        <p:blipFill>
          <a:blip r:embed="rId3"/>
          <a:stretch>
            <a:fillRect/>
          </a:stretch>
        </p:blipFill>
        <p:spPr>
          <a:xfrm>
            <a:off x="6842051" y="2625621"/>
            <a:ext cx="4143154" cy="986525"/>
          </a:xfrm>
          <a:prstGeom prst="rect">
            <a:avLst/>
          </a:prstGeom>
        </p:spPr>
      </p:pic>
      <p:sp>
        <p:nvSpPr>
          <p:cNvPr id="9" name="CuadroTexto 8">
            <a:extLst>
              <a:ext uri="{FF2B5EF4-FFF2-40B4-BE49-F238E27FC236}">
                <a16:creationId xmlns:a16="http://schemas.microsoft.com/office/drawing/2014/main" id="{A04826AD-8321-421B-AE0F-C47386EDF8BB}"/>
              </a:ext>
            </a:extLst>
          </p:cNvPr>
          <p:cNvSpPr txBox="1"/>
          <p:nvPr/>
        </p:nvSpPr>
        <p:spPr>
          <a:xfrm>
            <a:off x="6205810" y="4052314"/>
            <a:ext cx="58177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t>Luego la segunda nota media ponderada de</a:t>
            </a:r>
            <a:r>
              <a:rPr lang="es-ES" sz="2400" i="1" dirty="0"/>
              <a:t> j</a:t>
            </a:r>
            <a:r>
              <a:rPr lang="es-ES" sz="2400" dirty="0"/>
              <a:t>:</a:t>
            </a:r>
            <a:endParaRPr lang="es-ES" sz="2400" dirty="0">
              <a:cs typeface="Calibri"/>
            </a:endParaRPr>
          </a:p>
        </p:txBody>
      </p:sp>
      <p:pic>
        <p:nvPicPr>
          <p:cNvPr id="10" name="Imagen 10" descr="Imagen que contiene reloj, foto, naranja, diferente&#10;&#10;Descripción generada con confianza muy alta">
            <a:extLst>
              <a:ext uri="{FF2B5EF4-FFF2-40B4-BE49-F238E27FC236}">
                <a16:creationId xmlns:a16="http://schemas.microsoft.com/office/drawing/2014/main" id="{2A8A401B-9D4C-496F-AFD6-02E95350A962}"/>
              </a:ext>
            </a:extLst>
          </p:cNvPr>
          <p:cNvPicPr>
            <a:picLocks noChangeAspect="1"/>
          </p:cNvPicPr>
          <p:nvPr/>
        </p:nvPicPr>
        <p:blipFill>
          <a:blip r:embed="rId4"/>
          <a:stretch>
            <a:fillRect/>
          </a:stretch>
        </p:blipFill>
        <p:spPr>
          <a:xfrm>
            <a:off x="6062330" y="4654064"/>
            <a:ext cx="5986130" cy="1115404"/>
          </a:xfrm>
          <a:prstGeom prst="rect">
            <a:avLst/>
          </a:prstGeom>
        </p:spPr>
      </p:pic>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93402-83BB-4AE0-8720-A125CD98DCFF}"/>
              </a:ext>
            </a:extLst>
          </p:cNvPr>
          <p:cNvSpPr>
            <a:spLocks noGrp="1"/>
          </p:cNvSpPr>
          <p:nvPr>
            <p:ph type="title"/>
          </p:nvPr>
        </p:nvSpPr>
        <p:spPr/>
        <p:txBody>
          <a:bodyPr/>
          <a:lstStyle/>
          <a:p>
            <a:r>
              <a:rPr lang="es-ES">
                <a:cs typeface="Calibri Light"/>
              </a:rPr>
              <a:t>Extensión hacia la probabilidad</a:t>
            </a:r>
            <a:endParaRPr lang="es-ES"/>
          </a:p>
        </p:txBody>
      </p:sp>
      <p:sp>
        <p:nvSpPr>
          <p:cNvPr id="3" name="Marcador de contenido 2">
            <a:extLst>
              <a:ext uri="{FF2B5EF4-FFF2-40B4-BE49-F238E27FC236}">
                <a16:creationId xmlns:a16="http://schemas.microsoft.com/office/drawing/2014/main" id="{5C51F7EA-8307-4FA6-B4F6-BBC697F088B1}"/>
              </a:ext>
            </a:extLst>
          </p:cNvPr>
          <p:cNvSpPr>
            <a:spLocks noGrp="1"/>
          </p:cNvSpPr>
          <p:nvPr>
            <p:ph idx="1"/>
          </p:nvPr>
        </p:nvSpPr>
        <p:spPr>
          <a:xfrm>
            <a:off x="838200" y="1825625"/>
            <a:ext cx="10515600" cy="3388055"/>
          </a:xfrm>
        </p:spPr>
        <p:txBody>
          <a:bodyPr vert="horz" lIns="91440" tIns="45720" rIns="91440" bIns="45720" rtlCol="0" anchor="t">
            <a:normAutofit/>
          </a:bodyPr>
          <a:lstStyle/>
          <a:p>
            <a:pPr marL="0" indent="0">
              <a:buNone/>
            </a:pPr>
            <a:r>
              <a:rPr lang="es-ES" dirty="0">
                <a:cs typeface="Calibri" panose="020F0502020204030204"/>
              </a:rPr>
              <a:t>Como ya hemos de saber, no todo en internet es predecible. No es fácil saber cuál será la siguiente página que visitarás, por más que la que actualmente tengas abierta tenga unos pocos </a:t>
            </a:r>
            <a:r>
              <a:rPr lang="es-ES" dirty="0" err="1">
                <a:cs typeface="Calibri" panose="020F0502020204030204"/>
              </a:rPr>
              <a:t>ultraenlaces</a:t>
            </a:r>
            <a:r>
              <a:rPr lang="es-ES" dirty="0">
                <a:cs typeface="Calibri" panose="020F0502020204030204"/>
              </a:rPr>
              <a:t>. Además, ¿qué pasa con aquellas que no tienen ninguno?</a:t>
            </a:r>
            <a:endParaRPr lang="es-ES" dirty="0"/>
          </a:p>
          <a:p>
            <a:pPr marL="0" indent="0">
              <a:buNone/>
            </a:pPr>
            <a:r>
              <a:rPr lang="es-ES" dirty="0">
                <a:cs typeface="Calibri" panose="020F0502020204030204"/>
              </a:rPr>
              <a:t>Para solventar estos problemas, PageRank utiliza un </a:t>
            </a:r>
            <a:r>
              <a:rPr lang="es-ES" b="1" dirty="0">
                <a:cs typeface="Calibri" panose="020F0502020204030204"/>
              </a:rPr>
              <a:t>factor de amortiguación</a:t>
            </a:r>
            <a:r>
              <a:rPr lang="es-ES" dirty="0">
                <a:cs typeface="Calibri" panose="020F0502020204030204"/>
              </a:rPr>
              <a:t> </a:t>
            </a:r>
            <a:r>
              <a:rPr lang="es-ES" i="1" dirty="0">
                <a:cs typeface="Calibri" panose="020F0502020204030204"/>
              </a:rPr>
              <a:t>p</a:t>
            </a:r>
            <a:r>
              <a:rPr lang="es-ES" dirty="0">
                <a:cs typeface="Calibri" panose="020F0502020204030204"/>
              </a:rPr>
              <a:t>, con 0</a:t>
            </a:r>
            <a:r>
              <a:rPr lang="es-ES" dirty="0">
                <a:ea typeface="+mn-lt"/>
                <a:cs typeface="+mn-lt"/>
              </a:rPr>
              <a:t>&lt;</a:t>
            </a:r>
            <a:r>
              <a:rPr lang="es-ES" i="1" dirty="0">
                <a:ea typeface="+mn-lt"/>
                <a:cs typeface="+mn-lt"/>
              </a:rPr>
              <a:t>p</a:t>
            </a:r>
            <a:r>
              <a:rPr lang="es-ES" dirty="0">
                <a:ea typeface="+mn-lt"/>
                <a:cs typeface="+mn-lt"/>
              </a:rPr>
              <a:t>&lt;1, de forma tal que sea p la probabilidad que tengas de saltar a una página web aleatoria. Si en una página </a:t>
            </a:r>
            <a:r>
              <a:rPr lang="es-ES" i="1" dirty="0">
                <a:ea typeface="+mn-lt"/>
                <a:cs typeface="+mn-lt"/>
              </a:rPr>
              <a:t>u </a:t>
            </a:r>
            <a:r>
              <a:rPr lang="es-ES" dirty="0">
                <a:ea typeface="+mn-lt"/>
                <a:cs typeface="+mn-lt"/>
              </a:rPr>
              <a:t>hay </a:t>
            </a:r>
            <a:r>
              <a:rPr lang="es-ES" i="1" err="1">
                <a:ea typeface="+mn-lt"/>
                <a:cs typeface="+mn-lt"/>
              </a:rPr>
              <a:t>N</a:t>
            </a:r>
            <a:r>
              <a:rPr lang="es-ES" i="1" baseline="-25000" err="1">
                <a:ea typeface="+mn-lt"/>
                <a:cs typeface="+mn-lt"/>
              </a:rPr>
              <a:t>u</a:t>
            </a:r>
            <a:r>
              <a:rPr lang="es-ES" dirty="0">
                <a:ea typeface="+mn-lt"/>
                <a:cs typeface="+mn-lt"/>
              </a:rPr>
              <a:t> </a:t>
            </a:r>
            <a:r>
              <a:rPr lang="es-ES" err="1">
                <a:ea typeface="+mn-lt"/>
                <a:cs typeface="+mn-lt"/>
              </a:rPr>
              <a:t>ultraenlaces</a:t>
            </a:r>
            <a:r>
              <a:rPr lang="es-ES" dirty="0">
                <a:ea typeface="+mn-lt"/>
                <a:cs typeface="+mn-lt"/>
              </a:rPr>
              <a:t>, la probabilidad de escoger uno de ellos será (1-</a:t>
            </a:r>
            <a:r>
              <a:rPr lang="es-ES" i="1" dirty="0">
                <a:ea typeface="+mn-lt"/>
                <a:cs typeface="+mn-lt"/>
              </a:rPr>
              <a:t>p</a:t>
            </a:r>
            <a:r>
              <a:rPr lang="es-ES" dirty="0">
                <a:ea typeface="+mn-lt"/>
                <a:cs typeface="+mn-lt"/>
              </a:rPr>
              <a:t>)/</a:t>
            </a:r>
            <a:r>
              <a:rPr lang="es-ES" i="1" err="1">
                <a:ea typeface="+mn-lt"/>
                <a:cs typeface="+mn-lt"/>
              </a:rPr>
              <a:t>N</a:t>
            </a:r>
            <a:r>
              <a:rPr lang="es-ES" i="1" baseline="-25000" err="1">
                <a:ea typeface="+mn-lt"/>
                <a:cs typeface="+mn-lt"/>
              </a:rPr>
              <a:t>u</a:t>
            </a:r>
            <a:endParaRPr lang="es-ES" i="1" baseline="-25000" dirty="0">
              <a:cs typeface="Calibri" panose="020F0502020204030204"/>
            </a:endParaRPr>
          </a:p>
        </p:txBody>
      </p:sp>
      <p:sp>
        <p:nvSpPr>
          <p:cNvPr id="4" name="CuadroTexto 3">
            <a:extLst>
              <a:ext uri="{FF2B5EF4-FFF2-40B4-BE49-F238E27FC236}">
                <a16:creationId xmlns:a16="http://schemas.microsoft.com/office/drawing/2014/main" id="{E96F3F6B-3DAC-40D5-BC09-696177E30956}"/>
              </a:ext>
            </a:extLst>
          </p:cNvPr>
          <p:cNvSpPr txBox="1"/>
          <p:nvPr/>
        </p:nvSpPr>
        <p:spPr>
          <a:xfrm>
            <a:off x="842513" y="5515155"/>
            <a:ext cx="11125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sz="2800"/>
              <a:t>Nota: Una página web sin ultraenlaces es equivalente a una página web con ultraenlaces a toda la web.</a:t>
            </a:r>
            <a:endParaRPr lang="es-ES" sz="2800">
              <a:cs typeface="Calibri"/>
            </a:endParaRPr>
          </a:p>
        </p:txBody>
      </p:sp>
    </p:spTree>
    <p:extLst>
      <p:ext uri="{BB962C8B-B14F-4D97-AF65-F5344CB8AC3E}">
        <p14:creationId xmlns:p14="http://schemas.microsoft.com/office/powerpoint/2010/main" val="20890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4FB193-593B-4B98-930C-C28B91846D20}"/>
              </a:ext>
            </a:extLst>
          </p:cNvPr>
          <p:cNvSpPr>
            <a:spLocks noGrp="1"/>
          </p:cNvSpPr>
          <p:nvPr>
            <p:ph idx="1"/>
          </p:nvPr>
        </p:nvSpPr>
        <p:spPr>
          <a:xfrm>
            <a:off x="838200" y="632305"/>
            <a:ext cx="10515600" cy="5544658"/>
          </a:xfrm>
        </p:spPr>
        <p:txBody>
          <a:bodyPr vert="horz" lIns="91440" tIns="45720" rIns="91440" bIns="45720" rtlCol="0" anchor="t">
            <a:normAutofit/>
          </a:bodyPr>
          <a:lstStyle/>
          <a:p>
            <a:pPr marL="0" indent="0">
              <a:buNone/>
            </a:pPr>
            <a:r>
              <a:rPr lang="es-ES" dirty="0">
                <a:cs typeface="Calibri" panose="020F0502020204030204"/>
              </a:rPr>
              <a:t>Sea </a:t>
            </a:r>
            <a:r>
              <a:rPr lang="es-ES" i="1" dirty="0">
                <a:cs typeface="Calibri" panose="020F0502020204030204"/>
              </a:rPr>
              <a:t>n </a:t>
            </a:r>
            <a:r>
              <a:rPr lang="es-ES" dirty="0">
                <a:cs typeface="Calibri" panose="020F0502020204030204"/>
              </a:rPr>
              <a:t>el número total de páginas web existentes. Denotemos por </a:t>
            </a:r>
            <a:r>
              <a:rPr lang="es-ES" i="1" dirty="0">
                <a:cs typeface="Calibri" panose="020F0502020204030204"/>
              </a:rPr>
              <a:t>p</a:t>
            </a:r>
            <a:r>
              <a:rPr lang="es-ES" i="1" baseline="-25000" dirty="0">
                <a:cs typeface="Calibri" panose="020F0502020204030204"/>
              </a:rPr>
              <a:t>v</a:t>
            </a:r>
            <a:r>
              <a:rPr lang="es-ES" dirty="0">
                <a:cs typeface="Calibri" panose="020F0502020204030204"/>
              </a:rPr>
              <a:t>(k) la probabilidad de visitar la página </a:t>
            </a:r>
            <a:r>
              <a:rPr lang="es-ES" i="1" dirty="0">
                <a:cs typeface="Calibri" panose="020F0502020204030204"/>
              </a:rPr>
              <a:t>v</a:t>
            </a:r>
            <a:r>
              <a:rPr lang="es-ES" dirty="0">
                <a:cs typeface="Calibri" panose="020F0502020204030204"/>
              </a:rPr>
              <a:t> en su k-ésima visita, y llamemos </a:t>
            </a:r>
            <a:r>
              <a:rPr lang="es-ES" i="1" dirty="0">
                <a:cs typeface="Calibri" panose="020F0502020204030204"/>
              </a:rPr>
              <a:t>p</a:t>
            </a:r>
            <a:r>
              <a:rPr lang="es-ES" dirty="0">
                <a:cs typeface="Calibri" panose="020F0502020204030204"/>
              </a:rPr>
              <a:t>(k) al vector de estas probabilidades, de dimensión </a:t>
            </a:r>
            <a:r>
              <a:rPr lang="es-ES" i="1" dirty="0">
                <a:cs typeface="Calibri" panose="020F0502020204030204"/>
              </a:rPr>
              <a:t>n</a:t>
            </a:r>
            <a:r>
              <a:rPr lang="es-ES" dirty="0">
                <a:cs typeface="Calibri" panose="020F0502020204030204"/>
              </a:rPr>
              <a:t>. Tenemos que </a:t>
            </a:r>
            <a:r>
              <a:rPr lang="es-ES" dirty="0">
                <a:ea typeface="+mn-lt"/>
                <a:cs typeface="+mn-lt"/>
              </a:rPr>
              <a:t>||</a:t>
            </a:r>
            <a:r>
              <a:rPr lang="es-ES" i="1" dirty="0">
                <a:ea typeface="+mn-lt"/>
                <a:cs typeface="+mn-lt"/>
              </a:rPr>
              <a:t>p</a:t>
            </a:r>
            <a:r>
              <a:rPr lang="es-ES" dirty="0">
                <a:ea typeface="+mn-lt"/>
                <a:cs typeface="+mn-lt"/>
              </a:rPr>
              <a:t>(k)|| = 1, y satisface la recurrencia:</a:t>
            </a:r>
          </a:p>
          <a:p>
            <a:pPr marL="0" indent="0">
              <a:buNone/>
            </a:pPr>
            <a:endParaRPr lang="es-ES" dirty="0">
              <a:cs typeface="Calibri" panose="020F0502020204030204"/>
            </a:endParaRPr>
          </a:p>
        </p:txBody>
      </p:sp>
      <p:pic>
        <p:nvPicPr>
          <p:cNvPr id="6" name="Imagen 6" descr="Imagen que contiene objeto, reloj&#10;&#10;Descripción generada con confianza muy alta">
            <a:extLst>
              <a:ext uri="{FF2B5EF4-FFF2-40B4-BE49-F238E27FC236}">
                <a16:creationId xmlns:a16="http://schemas.microsoft.com/office/drawing/2014/main" id="{BBB71CD0-78BA-42CF-BF52-79A6C19FE8FE}"/>
              </a:ext>
            </a:extLst>
          </p:cNvPr>
          <p:cNvPicPr>
            <a:picLocks noChangeAspect="1"/>
          </p:cNvPicPr>
          <p:nvPr/>
        </p:nvPicPr>
        <p:blipFill>
          <a:blip r:embed="rId2"/>
          <a:stretch>
            <a:fillRect/>
          </a:stretch>
        </p:blipFill>
        <p:spPr>
          <a:xfrm>
            <a:off x="3851792" y="2327547"/>
            <a:ext cx="4638235" cy="1240767"/>
          </a:xfrm>
          <a:prstGeom prst="rect">
            <a:avLst/>
          </a:prstGeom>
        </p:spPr>
      </p:pic>
      <p:sp>
        <p:nvSpPr>
          <p:cNvPr id="8" name="CuadroTexto 7">
            <a:extLst>
              <a:ext uri="{FF2B5EF4-FFF2-40B4-BE49-F238E27FC236}">
                <a16:creationId xmlns:a16="http://schemas.microsoft.com/office/drawing/2014/main" id="{1032CC1F-4541-4F28-B2F0-039CDEEBAE0C}"/>
              </a:ext>
            </a:extLst>
          </p:cNvPr>
          <p:cNvSpPr txBox="1"/>
          <p:nvPr/>
        </p:nvSpPr>
        <p:spPr>
          <a:xfrm>
            <a:off x="836468" y="3546764"/>
            <a:ext cx="1031124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cs typeface="Calibri"/>
              </a:rPr>
              <a:t>Donde </a:t>
            </a:r>
            <a:r>
              <a:rPr lang="es-ES" sz="2800" i="1" dirty="0">
                <a:cs typeface="Calibri"/>
              </a:rPr>
              <a:t>P</a:t>
            </a:r>
            <a:r>
              <a:rPr lang="es-ES" sz="2800" dirty="0">
                <a:cs typeface="Calibri"/>
              </a:rPr>
              <a:t>=(</a:t>
            </a:r>
            <a:r>
              <a:rPr lang="es-ES" sz="2800" i="1" dirty="0">
                <a:cs typeface="Calibri"/>
              </a:rPr>
              <a:t>p</a:t>
            </a:r>
            <a:r>
              <a:rPr lang="es-ES" sz="2800" i="1" baseline="-25000" dirty="0">
                <a:cs typeface="Calibri"/>
              </a:rPr>
              <a:t>uv</a:t>
            </a:r>
            <a:r>
              <a:rPr lang="es-ES" sz="2800" dirty="0">
                <a:cs typeface="Calibri"/>
              </a:rPr>
              <a:t>) es una matriz de </a:t>
            </a:r>
            <a:r>
              <a:rPr lang="es-ES" sz="2800" i="1" dirty="0">
                <a:cs typeface="Calibri"/>
              </a:rPr>
              <a:t>nxn </a:t>
            </a:r>
            <a:r>
              <a:rPr lang="es-ES" sz="2800" dirty="0">
                <a:cs typeface="Calibri"/>
              </a:rPr>
              <a:t>tal que el elemento</a:t>
            </a:r>
            <a:r>
              <a:rPr lang="es-ES" sz="2800" i="1" dirty="0">
                <a:cs typeface="Calibri"/>
              </a:rPr>
              <a:t> p</a:t>
            </a:r>
            <a:r>
              <a:rPr lang="es-ES" sz="2800" i="1" baseline="-25000" dirty="0">
                <a:cs typeface="Calibri"/>
              </a:rPr>
              <a:t>uv</a:t>
            </a:r>
            <a:r>
              <a:rPr lang="es-ES" sz="2800" dirty="0">
                <a:cs typeface="Calibri"/>
              </a:rPr>
              <a:t> representa la probabilidad de ir de la página </a:t>
            </a:r>
            <a:r>
              <a:rPr lang="es-ES" sz="2800" i="1" dirty="0">
                <a:cs typeface="Calibri"/>
              </a:rPr>
              <a:t>u </a:t>
            </a:r>
            <a:r>
              <a:rPr lang="es-ES" sz="2800" dirty="0">
                <a:cs typeface="Calibri"/>
              </a:rPr>
              <a:t>a</a:t>
            </a:r>
            <a:r>
              <a:rPr lang="es-ES" sz="2800" i="1" dirty="0">
                <a:cs typeface="Calibri"/>
              </a:rPr>
              <a:t> v</a:t>
            </a:r>
            <a:r>
              <a:rPr lang="es-ES" sz="2800" dirty="0">
                <a:cs typeface="Calibri"/>
              </a:rPr>
              <a:t>. Si </a:t>
            </a:r>
            <a:r>
              <a:rPr lang="es-ES" sz="2800" i="1" dirty="0">
                <a:cs typeface="Calibri"/>
              </a:rPr>
              <a:t>u </a:t>
            </a:r>
            <a:r>
              <a:rPr lang="es-ES" sz="2800" dirty="0">
                <a:cs typeface="Calibri"/>
              </a:rPr>
              <a:t>no tiene ultraenlaces hacia </a:t>
            </a:r>
            <a:r>
              <a:rPr lang="es-ES" sz="2800" i="1" dirty="0">
                <a:cs typeface="Calibri"/>
              </a:rPr>
              <a:t>v</a:t>
            </a:r>
            <a:r>
              <a:rPr lang="es-ES" sz="2800" dirty="0">
                <a:cs typeface="Calibri"/>
              </a:rPr>
              <a:t>, la misma será </a:t>
            </a:r>
            <a:r>
              <a:rPr lang="es-ES" sz="2800" i="1" dirty="0">
                <a:cs typeface="Calibri"/>
              </a:rPr>
              <a:t>p</a:t>
            </a:r>
            <a:r>
              <a:rPr lang="es-ES" sz="2800" dirty="0">
                <a:cs typeface="Calibri"/>
              </a:rPr>
              <a:t>/</a:t>
            </a:r>
            <a:r>
              <a:rPr lang="es-ES" sz="2800" i="1" dirty="0">
                <a:cs typeface="Calibri"/>
              </a:rPr>
              <a:t>n</a:t>
            </a:r>
            <a:r>
              <a:rPr lang="es-ES" sz="2800" dirty="0">
                <a:cs typeface="Calibri"/>
              </a:rPr>
              <a:t>, sino, si existe tal </a:t>
            </a:r>
            <a:r>
              <a:rPr lang="es-ES" sz="2800" err="1">
                <a:cs typeface="Calibri"/>
              </a:rPr>
              <a:t>ultraenlace</a:t>
            </a:r>
            <a:r>
              <a:rPr lang="es-ES" sz="2800" dirty="0">
                <a:cs typeface="Calibri"/>
              </a:rPr>
              <a:t> será </a:t>
            </a:r>
            <a:r>
              <a:rPr lang="es-ES" sz="2800" i="1" dirty="0">
                <a:cs typeface="Calibri"/>
              </a:rPr>
              <a:t>p</a:t>
            </a:r>
            <a:r>
              <a:rPr lang="es-ES" sz="2800" dirty="0">
                <a:cs typeface="Calibri"/>
              </a:rPr>
              <a:t>/</a:t>
            </a:r>
            <a:r>
              <a:rPr lang="es-ES" sz="2800" i="1" dirty="0">
                <a:cs typeface="Calibri"/>
              </a:rPr>
              <a:t>n</a:t>
            </a:r>
            <a:r>
              <a:rPr lang="es-ES" sz="2800" dirty="0">
                <a:cs typeface="Calibri"/>
              </a:rPr>
              <a:t> + (1-</a:t>
            </a:r>
            <a:r>
              <a:rPr lang="es-ES" sz="2800" i="1" dirty="0">
                <a:cs typeface="Calibri"/>
              </a:rPr>
              <a:t>p</a:t>
            </a:r>
            <a:r>
              <a:rPr lang="es-ES" sz="2800" dirty="0">
                <a:cs typeface="Calibri"/>
              </a:rPr>
              <a:t>)/</a:t>
            </a:r>
            <a:r>
              <a:rPr lang="es-ES" sz="2800" i="1" err="1">
                <a:cs typeface="Calibri"/>
              </a:rPr>
              <a:t>N</a:t>
            </a:r>
            <a:r>
              <a:rPr lang="es-ES" sz="2800" i="1" baseline="-25000" err="1">
                <a:cs typeface="Calibri"/>
              </a:rPr>
              <a:t>u</a:t>
            </a:r>
            <a:r>
              <a:rPr lang="es-ES" sz="2800" dirty="0">
                <a:cs typeface="Calibri"/>
              </a:rPr>
              <a:t>. Además, </a:t>
            </a:r>
            <a:r>
              <a:rPr lang="es-ES" sz="2800" i="1" dirty="0">
                <a:cs typeface="Calibri"/>
              </a:rPr>
              <a:t>P </a:t>
            </a:r>
            <a:r>
              <a:rPr lang="es-ES" sz="2800" dirty="0">
                <a:cs typeface="Calibri"/>
              </a:rPr>
              <a:t>es estocástica, y es posible definir</a:t>
            </a:r>
          </a:p>
        </p:txBody>
      </p:sp>
      <p:pic>
        <p:nvPicPr>
          <p:cNvPr id="2" name="Imagen 3" descr="Imagen que contiene objeto, reloj&#10;&#10;Descripción generada con confianza muy alta">
            <a:extLst>
              <a:ext uri="{FF2B5EF4-FFF2-40B4-BE49-F238E27FC236}">
                <a16:creationId xmlns:a16="http://schemas.microsoft.com/office/drawing/2014/main" id="{1FC92295-F2FE-4269-9A2B-82B253E3D9F8}"/>
              </a:ext>
            </a:extLst>
          </p:cNvPr>
          <p:cNvPicPr>
            <a:picLocks noChangeAspect="1"/>
          </p:cNvPicPr>
          <p:nvPr/>
        </p:nvPicPr>
        <p:blipFill>
          <a:blip r:embed="rId3"/>
          <a:stretch>
            <a:fillRect/>
          </a:stretch>
        </p:blipFill>
        <p:spPr>
          <a:xfrm>
            <a:off x="842513" y="5363996"/>
            <a:ext cx="2743200" cy="673255"/>
          </a:xfrm>
          <a:prstGeom prst="rect">
            <a:avLst/>
          </a:prstGeom>
        </p:spPr>
      </p:pic>
      <p:sp>
        <p:nvSpPr>
          <p:cNvPr id="5" name="CuadroTexto 4">
            <a:extLst>
              <a:ext uri="{FF2B5EF4-FFF2-40B4-BE49-F238E27FC236}">
                <a16:creationId xmlns:a16="http://schemas.microsoft.com/office/drawing/2014/main" id="{5C2B2E3D-3CEA-4FD4-9E4D-2F4C804A55EB}"/>
              </a:ext>
            </a:extLst>
          </p:cNvPr>
          <p:cNvSpPr txBox="1"/>
          <p:nvPr/>
        </p:nvSpPr>
        <p:spPr>
          <a:xfrm>
            <a:off x="3855663" y="5442370"/>
            <a:ext cx="73250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a:cs typeface="Calibri"/>
              </a:rPr>
              <a:t>Mediante el modelo de cadena de Markov.</a:t>
            </a:r>
            <a:endParaRPr lang="es-ES" sz="2800" dirty="0">
              <a:cs typeface="Calibri"/>
            </a:endParaRPr>
          </a:p>
        </p:txBody>
      </p:sp>
    </p:spTree>
    <p:extLst>
      <p:ext uri="{BB962C8B-B14F-4D97-AF65-F5344CB8AC3E}">
        <p14:creationId xmlns:p14="http://schemas.microsoft.com/office/powerpoint/2010/main" val="307188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89FC3-4018-4A8F-9A7B-5CD5FD9E44BB}"/>
              </a:ext>
            </a:extLst>
          </p:cNvPr>
          <p:cNvSpPr>
            <a:spLocks noGrp="1"/>
          </p:cNvSpPr>
          <p:nvPr>
            <p:ph type="title"/>
          </p:nvPr>
        </p:nvSpPr>
        <p:spPr>
          <a:xfrm>
            <a:off x="622540" y="365125"/>
            <a:ext cx="10731260" cy="1339940"/>
          </a:xfrm>
        </p:spPr>
        <p:txBody>
          <a:bodyPr>
            <a:normAutofit/>
          </a:bodyPr>
          <a:lstStyle/>
          <a:p>
            <a:r>
              <a:rPr lang="es-ES" sz="3200">
                <a:cs typeface="Calibri Light"/>
              </a:rPr>
              <a:t>Tenemos que modificar nuestra ecuación para el PageRank</a:t>
            </a:r>
            <a:endParaRPr lang="es-ES"/>
          </a:p>
        </p:txBody>
      </p:sp>
      <p:pic>
        <p:nvPicPr>
          <p:cNvPr id="4" name="Imagen 4" descr="Imagen que contiene objeto, reloj&#10;&#10;Descripción generada con confianza muy alta">
            <a:extLst>
              <a:ext uri="{FF2B5EF4-FFF2-40B4-BE49-F238E27FC236}">
                <a16:creationId xmlns:a16="http://schemas.microsoft.com/office/drawing/2014/main" id="{62FEAFAA-2AA5-42EA-9154-B27FA7B41DB6}"/>
              </a:ext>
            </a:extLst>
          </p:cNvPr>
          <p:cNvPicPr>
            <a:picLocks noGrp="1" noChangeAspect="1"/>
          </p:cNvPicPr>
          <p:nvPr>
            <p:ph idx="1"/>
          </p:nvPr>
        </p:nvPicPr>
        <p:blipFill>
          <a:blip r:embed="rId2"/>
          <a:stretch>
            <a:fillRect/>
          </a:stretch>
        </p:blipFill>
        <p:spPr>
          <a:xfrm>
            <a:off x="5293432" y="1593018"/>
            <a:ext cx="6461738" cy="1493130"/>
          </a:xfrm>
        </p:spPr>
      </p:pic>
      <p:pic>
        <p:nvPicPr>
          <p:cNvPr id="7" name="Imagen 6" descr="Imagen que contiene objeto, reloj&#10;&#10;Descripción generada con confianza muy alta">
            <a:extLst>
              <a:ext uri="{FF2B5EF4-FFF2-40B4-BE49-F238E27FC236}">
                <a16:creationId xmlns:a16="http://schemas.microsoft.com/office/drawing/2014/main" id="{7CC97C5B-EACB-4E79-84FA-389F617AA489}"/>
              </a:ext>
            </a:extLst>
          </p:cNvPr>
          <p:cNvPicPr>
            <a:picLocks noChangeAspect="1"/>
          </p:cNvPicPr>
          <p:nvPr/>
        </p:nvPicPr>
        <p:blipFill>
          <a:blip r:embed="rId3"/>
          <a:stretch>
            <a:fillRect/>
          </a:stretch>
        </p:blipFill>
        <p:spPr>
          <a:xfrm>
            <a:off x="367055" y="1594368"/>
            <a:ext cx="3450700" cy="1410349"/>
          </a:xfrm>
          <a:prstGeom prst="rect">
            <a:avLst/>
          </a:prstGeom>
        </p:spPr>
      </p:pic>
      <p:sp>
        <p:nvSpPr>
          <p:cNvPr id="8" name="Flecha: a la derecha 7">
            <a:extLst>
              <a:ext uri="{FF2B5EF4-FFF2-40B4-BE49-F238E27FC236}">
                <a16:creationId xmlns:a16="http://schemas.microsoft.com/office/drawing/2014/main" id="{50EA0031-F51D-4154-BBA6-2F755CB88FAD}"/>
              </a:ext>
            </a:extLst>
          </p:cNvPr>
          <p:cNvSpPr/>
          <p:nvPr/>
        </p:nvSpPr>
        <p:spPr>
          <a:xfrm>
            <a:off x="4064434" y="2029913"/>
            <a:ext cx="982337" cy="486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3AC2E0EC-12E7-49F3-A555-98D148D7B543}"/>
              </a:ext>
            </a:extLst>
          </p:cNvPr>
          <p:cNvSpPr txBox="1"/>
          <p:nvPr/>
        </p:nvSpPr>
        <p:spPr>
          <a:xfrm>
            <a:off x="368721" y="3324913"/>
            <a:ext cx="62410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Y al juntar todos los </a:t>
            </a:r>
            <a:r>
              <a:rPr lang="es-ES" sz="2800" i="1" dirty="0"/>
              <a:t>R(u)</a:t>
            </a:r>
            <a:r>
              <a:rPr lang="es-ES" sz="2800" dirty="0"/>
              <a:t> en un vector </a:t>
            </a:r>
            <a:r>
              <a:rPr lang="es-ES" sz="2800" i="1" dirty="0"/>
              <a:t>r</a:t>
            </a:r>
            <a:r>
              <a:rPr lang="es-ES" sz="2800" dirty="0"/>
              <a:t>:</a:t>
            </a:r>
          </a:p>
        </p:txBody>
      </p:sp>
      <p:pic>
        <p:nvPicPr>
          <p:cNvPr id="11" name="Imagen 4" descr="Imagen que contiene tabla, taburete&#10;&#10;Descripción generada con confianza muy alta">
            <a:extLst>
              <a:ext uri="{FF2B5EF4-FFF2-40B4-BE49-F238E27FC236}">
                <a16:creationId xmlns:a16="http://schemas.microsoft.com/office/drawing/2014/main" id="{B0769A90-F824-427C-8A8F-F8731D11B6E0}"/>
              </a:ext>
            </a:extLst>
          </p:cNvPr>
          <p:cNvPicPr>
            <a:picLocks noChangeAspect="1"/>
          </p:cNvPicPr>
          <p:nvPr/>
        </p:nvPicPr>
        <p:blipFill>
          <a:blip r:embed="rId4"/>
          <a:stretch>
            <a:fillRect/>
          </a:stretch>
        </p:blipFill>
        <p:spPr>
          <a:xfrm>
            <a:off x="364197" y="4176010"/>
            <a:ext cx="2078666" cy="702414"/>
          </a:xfrm>
          <a:prstGeom prst="rect">
            <a:avLst/>
          </a:prstGeom>
        </p:spPr>
      </p:pic>
      <p:sp>
        <p:nvSpPr>
          <p:cNvPr id="12" name="Flecha: a la derecha 11">
            <a:extLst>
              <a:ext uri="{FF2B5EF4-FFF2-40B4-BE49-F238E27FC236}">
                <a16:creationId xmlns:a16="http://schemas.microsoft.com/office/drawing/2014/main" id="{697BD81A-A620-40D4-8A38-9995314C60DC}"/>
              </a:ext>
            </a:extLst>
          </p:cNvPr>
          <p:cNvSpPr/>
          <p:nvPr/>
        </p:nvSpPr>
        <p:spPr>
          <a:xfrm>
            <a:off x="2779132" y="4279190"/>
            <a:ext cx="982337" cy="486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3" descr="Imagen que contiene objeto, reloj, tabla&#10;&#10;Descripción generada con confianza muy alta">
            <a:extLst>
              <a:ext uri="{FF2B5EF4-FFF2-40B4-BE49-F238E27FC236}">
                <a16:creationId xmlns:a16="http://schemas.microsoft.com/office/drawing/2014/main" id="{65BF9B33-37CD-4D4D-9FE8-89D545F283DD}"/>
              </a:ext>
            </a:extLst>
          </p:cNvPr>
          <p:cNvPicPr>
            <a:picLocks noChangeAspect="1"/>
          </p:cNvPicPr>
          <p:nvPr/>
        </p:nvPicPr>
        <p:blipFill>
          <a:blip r:embed="rId5"/>
          <a:stretch>
            <a:fillRect/>
          </a:stretch>
        </p:blipFill>
        <p:spPr>
          <a:xfrm>
            <a:off x="4146014" y="3963136"/>
            <a:ext cx="7104042" cy="988211"/>
          </a:xfrm>
          <a:prstGeom prst="rect">
            <a:avLst/>
          </a:prstGeom>
        </p:spPr>
      </p:pic>
      <p:sp>
        <p:nvSpPr>
          <p:cNvPr id="15" name="CuadroTexto 14">
            <a:extLst>
              <a:ext uri="{FF2B5EF4-FFF2-40B4-BE49-F238E27FC236}">
                <a16:creationId xmlns:a16="http://schemas.microsoft.com/office/drawing/2014/main" id="{845060A2-1B62-4DB1-B322-A4BC53443898}"/>
              </a:ext>
            </a:extLst>
          </p:cNvPr>
          <p:cNvSpPr txBox="1"/>
          <p:nvPr/>
        </p:nvSpPr>
        <p:spPr>
          <a:xfrm>
            <a:off x="368061" y="5658928"/>
            <a:ext cx="1111082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dirty="0"/>
              <a:t>Nota: la matriz </a:t>
            </a:r>
            <a:r>
              <a:rPr lang="es-ES" sz="2500" i="1" dirty="0"/>
              <a:t>A </a:t>
            </a:r>
            <a:r>
              <a:rPr lang="es-ES" sz="2500" dirty="0"/>
              <a:t>suele ser llamada como matriz de transición o matriz de adyacencia web normalizada.</a:t>
            </a:r>
            <a:endParaRPr lang="es-ES" sz="2500" dirty="0">
              <a:cs typeface="Calibri"/>
            </a:endParaRPr>
          </a:p>
        </p:txBody>
      </p:sp>
    </p:spTree>
    <p:extLst>
      <p:ext uri="{BB962C8B-B14F-4D97-AF65-F5344CB8AC3E}">
        <p14:creationId xmlns:p14="http://schemas.microsoft.com/office/powerpoint/2010/main" val="37841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5" descr="Imagen que contiene reloj, objeto&#10;&#10;Descripción generada con confianza muy alta">
            <a:extLst>
              <a:ext uri="{FF2B5EF4-FFF2-40B4-BE49-F238E27FC236}">
                <a16:creationId xmlns:a16="http://schemas.microsoft.com/office/drawing/2014/main" id="{0F49C497-1B4C-4F2D-938B-48D718D7600C}"/>
              </a:ext>
            </a:extLst>
          </p:cNvPr>
          <p:cNvPicPr>
            <a:picLocks noChangeAspect="1"/>
          </p:cNvPicPr>
          <p:nvPr/>
        </p:nvPicPr>
        <p:blipFill>
          <a:blip r:embed="rId2"/>
          <a:stretch>
            <a:fillRect/>
          </a:stretch>
        </p:blipFill>
        <p:spPr>
          <a:xfrm>
            <a:off x="6751608" y="1861295"/>
            <a:ext cx="5575539" cy="4817560"/>
          </a:xfrm>
          <a:prstGeom prst="rect">
            <a:avLst/>
          </a:prstGeom>
        </p:spPr>
      </p:pic>
      <p:sp>
        <p:nvSpPr>
          <p:cNvPr id="2" name="Título 1">
            <a:extLst>
              <a:ext uri="{FF2B5EF4-FFF2-40B4-BE49-F238E27FC236}">
                <a16:creationId xmlns:a16="http://schemas.microsoft.com/office/drawing/2014/main" id="{7C790220-681A-49C5-979E-0EBF03E6692B}"/>
              </a:ext>
            </a:extLst>
          </p:cNvPr>
          <p:cNvSpPr>
            <a:spLocks noGrp="1"/>
          </p:cNvSpPr>
          <p:nvPr>
            <p:ph type="title"/>
          </p:nvPr>
        </p:nvSpPr>
        <p:spPr>
          <a:xfrm>
            <a:off x="277484" y="365125"/>
            <a:ext cx="11029589" cy="1348599"/>
          </a:xfrm>
        </p:spPr>
        <p:txBody>
          <a:bodyPr>
            <a:noAutofit/>
          </a:bodyPr>
          <a:lstStyle/>
          <a:p>
            <a:r>
              <a:rPr lang="es-ES" sz="5400">
                <a:cs typeface="Calibri Light"/>
              </a:rPr>
              <a:t>Comunidades Web: Balance Energético</a:t>
            </a:r>
            <a:endParaRPr lang="es-ES" sz="5400"/>
          </a:p>
        </p:txBody>
      </p:sp>
      <p:sp>
        <p:nvSpPr>
          <p:cNvPr id="3" name="Marcador de contenido 2">
            <a:extLst>
              <a:ext uri="{FF2B5EF4-FFF2-40B4-BE49-F238E27FC236}">
                <a16:creationId xmlns:a16="http://schemas.microsoft.com/office/drawing/2014/main" id="{BA02BB2D-F5D6-481E-8855-DCCB3F4C1EC2}"/>
              </a:ext>
            </a:extLst>
          </p:cNvPr>
          <p:cNvSpPr>
            <a:spLocks noGrp="1"/>
          </p:cNvSpPr>
          <p:nvPr>
            <p:ph idx="1"/>
          </p:nvPr>
        </p:nvSpPr>
        <p:spPr>
          <a:xfrm>
            <a:off x="838200" y="1624342"/>
            <a:ext cx="10515600" cy="1806545"/>
          </a:xfrm>
        </p:spPr>
        <p:txBody>
          <a:bodyPr vert="horz" lIns="91440" tIns="45720" rIns="91440" bIns="45720" rtlCol="0" anchor="t">
            <a:normAutofit/>
          </a:bodyPr>
          <a:lstStyle/>
          <a:p>
            <a:r>
              <a:rPr lang="es-ES" u="sng" dirty="0">
                <a:cs typeface="Calibri"/>
              </a:rPr>
              <a:t>Comunidad Web</a:t>
            </a:r>
            <a:r>
              <a:rPr lang="es-ES" dirty="0">
                <a:cs typeface="Calibri"/>
              </a:rPr>
              <a:t>: es un subgrafo </a:t>
            </a:r>
            <a:r>
              <a:rPr lang="es-ES" i="1" dirty="0">
                <a:cs typeface="Calibri"/>
              </a:rPr>
              <a:t>G</a:t>
            </a:r>
            <a:r>
              <a:rPr lang="es-ES" i="1" baseline="-25000" dirty="0">
                <a:cs typeface="Calibri"/>
              </a:rPr>
              <a:t>I</a:t>
            </a:r>
            <a:r>
              <a:rPr lang="es-ES" dirty="0">
                <a:cs typeface="Calibri"/>
              </a:rPr>
              <a:t> de la web</a:t>
            </a:r>
          </a:p>
          <a:p>
            <a:r>
              <a:rPr lang="es-ES" u="sng" dirty="0">
                <a:cs typeface="Calibri"/>
              </a:rPr>
              <a:t>Energía de una comunidad</a:t>
            </a:r>
            <a:r>
              <a:rPr lang="es-ES" dirty="0">
                <a:cs typeface="Calibri"/>
              </a:rPr>
              <a:t>: la definimos como la suma total de los </a:t>
            </a:r>
            <a:r>
              <a:rPr lang="es-ES" err="1">
                <a:cs typeface="Calibri"/>
              </a:rPr>
              <a:t>PageRanks</a:t>
            </a:r>
            <a:r>
              <a:rPr lang="es-ES" dirty="0">
                <a:cs typeface="Calibri"/>
              </a:rPr>
              <a:t> de las páginas pertenecientes a esta comunidad. Sirve para medir la </a:t>
            </a:r>
            <a:r>
              <a:rPr lang="es-ES" b="1" dirty="0">
                <a:cs typeface="Calibri"/>
              </a:rPr>
              <a:t>autoridad </a:t>
            </a:r>
            <a:r>
              <a:rPr lang="es-ES" dirty="0">
                <a:cs typeface="Calibri"/>
              </a:rPr>
              <a:t>de la misma.</a:t>
            </a:r>
          </a:p>
        </p:txBody>
      </p:sp>
      <p:sp>
        <p:nvSpPr>
          <p:cNvPr id="4" name="CuadroTexto 3">
            <a:extLst>
              <a:ext uri="{FF2B5EF4-FFF2-40B4-BE49-F238E27FC236}">
                <a16:creationId xmlns:a16="http://schemas.microsoft.com/office/drawing/2014/main" id="{2297D8C0-8351-40DF-B777-DB8E26EA7ABE}"/>
              </a:ext>
            </a:extLst>
          </p:cNvPr>
          <p:cNvSpPr txBox="1"/>
          <p:nvPr/>
        </p:nvSpPr>
        <p:spPr>
          <a:xfrm>
            <a:off x="842513" y="3588589"/>
            <a:ext cx="734395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cs typeface="Calibri"/>
              </a:rPr>
              <a:t>Las comunidades se conectan con el resto de la web mediante páginas externas </a:t>
            </a:r>
            <a:r>
              <a:rPr lang="es-ES" sz="2800" i="1" dirty="0">
                <a:cs typeface="Calibri"/>
              </a:rPr>
              <a:t>in(I) </a:t>
            </a:r>
            <a:r>
              <a:rPr lang="es-ES" sz="2800" dirty="0">
                <a:cs typeface="Calibri"/>
              </a:rPr>
              <a:t>con ultraenlaces hacia </a:t>
            </a:r>
            <a:r>
              <a:rPr lang="es-ES" sz="2800" i="1" dirty="0">
                <a:cs typeface="Calibri"/>
              </a:rPr>
              <a:t>G</a:t>
            </a:r>
            <a:r>
              <a:rPr lang="es-ES" sz="2800" i="1" baseline="-25000" dirty="0">
                <a:cs typeface="Calibri"/>
              </a:rPr>
              <a:t>I</a:t>
            </a:r>
            <a:r>
              <a:rPr lang="es-ES" sz="2800" dirty="0">
                <a:cs typeface="Calibri"/>
              </a:rPr>
              <a:t> y páginas internas </a:t>
            </a:r>
            <a:r>
              <a:rPr lang="es-ES" sz="2800" i="1" err="1">
                <a:cs typeface="Calibri"/>
              </a:rPr>
              <a:t>out</a:t>
            </a:r>
            <a:r>
              <a:rPr lang="es-ES" sz="2800" i="1" dirty="0">
                <a:cs typeface="Calibri"/>
              </a:rPr>
              <a:t>(I)</a:t>
            </a:r>
            <a:r>
              <a:rPr lang="es-ES" sz="2800" dirty="0">
                <a:cs typeface="Calibri"/>
              </a:rPr>
              <a:t> con </a:t>
            </a:r>
            <a:r>
              <a:rPr lang="es-ES" sz="2800" err="1">
                <a:cs typeface="Calibri"/>
              </a:rPr>
              <a:t>ultraenlaces</a:t>
            </a:r>
            <a:r>
              <a:rPr lang="es-ES" sz="2800" dirty="0">
                <a:cs typeface="Calibri"/>
              </a:rPr>
              <a:t> hacia otras comunidades/webs. También es importante denotar </a:t>
            </a:r>
            <a:r>
              <a:rPr lang="es-ES" sz="2800" i="1" err="1">
                <a:cs typeface="Calibri"/>
              </a:rPr>
              <a:t>dp</a:t>
            </a:r>
            <a:r>
              <a:rPr lang="es-ES" sz="2800" i="1" dirty="0">
                <a:cs typeface="Calibri"/>
              </a:rPr>
              <a:t>(I)</a:t>
            </a:r>
            <a:r>
              <a:rPr lang="es-ES" sz="2800" dirty="0">
                <a:cs typeface="Calibri"/>
              </a:rPr>
              <a:t> como las páginas internas que no contienen </a:t>
            </a:r>
            <a:r>
              <a:rPr lang="es-ES" sz="2800" err="1">
                <a:cs typeface="Calibri"/>
              </a:rPr>
              <a:t>ultraenlaces</a:t>
            </a:r>
            <a:r>
              <a:rPr lang="es-ES" sz="2800" dirty="0">
                <a:cs typeface="Calibri"/>
              </a:rPr>
              <a:t>. Las comunidades aisladas son llamadas islas.</a:t>
            </a:r>
          </a:p>
        </p:txBody>
      </p:sp>
    </p:spTree>
    <p:extLst>
      <p:ext uri="{BB962C8B-B14F-4D97-AF65-F5344CB8AC3E}">
        <p14:creationId xmlns:p14="http://schemas.microsoft.com/office/powerpoint/2010/main" val="295944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82E8E4-78F9-48A6-9302-11584956E229}"/>
              </a:ext>
            </a:extLst>
          </p:cNvPr>
          <p:cNvSpPr txBox="1"/>
          <p:nvPr/>
        </p:nvSpPr>
        <p:spPr>
          <a:xfrm>
            <a:off x="490431" y="426550"/>
            <a:ext cx="87439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Así, la energía total de una comunidad </a:t>
            </a:r>
            <a:r>
              <a:rPr lang="es-ES" sz="2800" i="1" dirty="0"/>
              <a:t>G</a:t>
            </a:r>
            <a:r>
              <a:rPr lang="es-ES" sz="2800" i="1" baseline="-25000" dirty="0"/>
              <a:t>I</a:t>
            </a:r>
            <a:r>
              <a:rPr lang="es-ES" sz="2800" dirty="0"/>
              <a:t> estará dada por</a:t>
            </a:r>
            <a:endParaRPr lang="es-ES" sz="2800" dirty="0">
              <a:cs typeface="Calibri"/>
            </a:endParaRPr>
          </a:p>
        </p:txBody>
      </p:sp>
      <p:sp>
        <p:nvSpPr>
          <p:cNvPr id="7" name="CuadroTexto 6">
            <a:extLst>
              <a:ext uri="{FF2B5EF4-FFF2-40B4-BE49-F238E27FC236}">
                <a16:creationId xmlns:a16="http://schemas.microsoft.com/office/drawing/2014/main" id="{72C73B4B-5905-4A3D-91F2-8B4F145291F4}"/>
              </a:ext>
            </a:extLst>
          </p:cNvPr>
          <p:cNvSpPr txBox="1"/>
          <p:nvPr/>
        </p:nvSpPr>
        <p:spPr>
          <a:xfrm>
            <a:off x="293307" y="2304184"/>
            <a:ext cx="1262322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t>Donde:</a:t>
            </a:r>
            <a:endParaRPr lang="es-ES" sz="2800" dirty="0">
              <a:cs typeface="Calibri"/>
            </a:endParaRPr>
          </a:p>
          <a:p>
            <a:pPr marL="285750" indent="-285750">
              <a:buFont typeface="Arial"/>
              <a:buChar char="•"/>
            </a:pPr>
            <a:r>
              <a:rPr lang="es-ES" sz="2800" dirty="0">
                <a:cs typeface="Calibri"/>
              </a:rPr>
              <a:t>|I| denota el número de páginas de </a:t>
            </a:r>
            <a:r>
              <a:rPr lang="es-ES" sz="2800" i="1" dirty="0">
                <a:cs typeface="Calibri"/>
              </a:rPr>
              <a:t>G</a:t>
            </a:r>
            <a:r>
              <a:rPr lang="es-ES" sz="2800" i="1" baseline="-25000" dirty="0">
                <a:cs typeface="Calibri"/>
              </a:rPr>
              <a:t>I</a:t>
            </a:r>
            <a:r>
              <a:rPr lang="es-ES" sz="2800" dirty="0">
                <a:cs typeface="Calibri"/>
              </a:rPr>
              <a:t>, también llamada energía por defecto.</a:t>
            </a:r>
          </a:p>
          <a:p>
            <a:pPr marL="285750" indent="-285750">
              <a:buFont typeface="Arial"/>
              <a:buChar char="•"/>
            </a:pPr>
            <a:r>
              <a:rPr lang="es-ES" sz="2800" i="1" err="1">
                <a:cs typeface="Calibri"/>
              </a:rPr>
              <a:t>E</a:t>
            </a:r>
            <a:r>
              <a:rPr lang="es-ES" sz="2800" i="1" baseline="-25000" err="1">
                <a:cs typeface="Calibri"/>
              </a:rPr>
              <a:t>I</a:t>
            </a:r>
            <a:r>
              <a:rPr lang="es-ES" sz="2800" i="1" baseline="30000" err="1">
                <a:cs typeface="Calibri"/>
              </a:rPr>
              <a:t>in</a:t>
            </a:r>
            <a:r>
              <a:rPr lang="es-ES" sz="2800" dirty="0">
                <a:cs typeface="Calibri"/>
              </a:rPr>
              <a:t> es la energía que viene por medio de </a:t>
            </a:r>
            <a:r>
              <a:rPr lang="es-ES" sz="2800" err="1">
                <a:cs typeface="Calibri"/>
              </a:rPr>
              <a:t>ultraenlaces</a:t>
            </a:r>
            <a:r>
              <a:rPr lang="es-ES" sz="2800" dirty="0">
                <a:cs typeface="Calibri"/>
              </a:rPr>
              <a:t> de otras comunidades.</a:t>
            </a:r>
          </a:p>
          <a:p>
            <a:pPr marL="285750" indent="-285750">
              <a:buFont typeface="Arial"/>
              <a:buChar char="•"/>
            </a:pPr>
            <a:r>
              <a:rPr lang="es-ES" sz="2800" i="1" dirty="0" err="1">
                <a:cs typeface="Calibri"/>
              </a:rPr>
              <a:t>E</a:t>
            </a:r>
            <a:r>
              <a:rPr lang="es-ES" sz="2800" i="1" baseline="-25000" dirty="0" err="1">
                <a:cs typeface="Calibri"/>
              </a:rPr>
              <a:t>I</a:t>
            </a:r>
            <a:r>
              <a:rPr lang="es-ES" sz="2800" i="1" baseline="30000" dirty="0" err="1">
                <a:cs typeface="Calibri"/>
              </a:rPr>
              <a:t>out</a:t>
            </a:r>
            <a:r>
              <a:rPr lang="es-ES" sz="2800" i="1" dirty="0">
                <a:cs typeface="Calibri"/>
              </a:rPr>
              <a:t> </a:t>
            </a:r>
            <a:r>
              <a:rPr lang="es-ES" sz="2800" dirty="0">
                <a:cs typeface="Calibri"/>
              </a:rPr>
              <a:t>es la energía que las páginas pertenecientes a </a:t>
            </a:r>
            <a:r>
              <a:rPr lang="es-ES" sz="2800" i="1" dirty="0" err="1">
                <a:cs typeface="Calibri"/>
              </a:rPr>
              <a:t>out</a:t>
            </a:r>
            <a:r>
              <a:rPr lang="es-ES" sz="2800" i="1" dirty="0">
                <a:cs typeface="Calibri"/>
              </a:rPr>
              <a:t>(I)</a:t>
            </a:r>
            <a:r>
              <a:rPr lang="es-ES" sz="2800" dirty="0">
                <a:cs typeface="Calibri"/>
              </a:rPr>
              <a:t> distribuyen en la web.</a:t>
            </a:r>
          </a:p>
          <a:p>
            <a:pPr marL="285750" indent="-285750">
              <a:buFont typeface="Arial"/>
              <a:buChar char="•"/>
            </a:pPr>
            <a:r>
              <a:rPr lang="es-ES" sz="2800" i="1" err="1">
                <a:cs typeface="Calibri"/>
              </a:rPr>
              <a:t>E</a:t>
            </a:r>
            <a:r>
              <a:rPr lang="es-ES" sz="2800" i="1" baseline="-25000" err="1">
                <a:cs typeface="Calibri"/>
              </a:rPr>
              <a:t>I</a:t>
            </a:r>
            <a:r>
              <a:rPr lang="es-ES" sz="2800" i="1" baseline="30000" err="1">
                <a:cs typeface="Calibri"/>
              </a:rPr>
              <a:t>dp</a:t>
            </a:r>
            <a:r>
              <a:rPr lang="es-ES" sz="2800" dirty="0">
                <a:cs typeface="Calibri"/>
              </a:rPr>
              <a:t> es la energía perdida en "</a:t>
            </a:r>
            <a:r>
              <a:rPr lang="es-ES" sz="2800" err="1">
                <a:cs typeface="Calibri"/>
              </a:rPr>
              <a:t>dangling</a:t>
            </a:r>
            <a:r>
              <a:rPr lang="es-ES" sz="2800" dirty="0">
                <a:cs typeface="Calibri"/>
              </a:rPr>
              <a:t> </a:t>
            </a:r>
            <a:r>
              <a:rPr lang="es-ES" sz="2800" err="1">
                <a:cs typeface="Calibri"/>
              </a:rPr>
              <a:t>pages</a:t>
            </a:r>
            <a:r>
              <a:rPr lang="es-ES" sz="2800" dirty="0">
                <a:cs typeface="Calibri"/>
              </a:rPr>
              <a:t>", páginas de </a:t>
            </a:r>
            <a:r>
              <a:rPr lang="es-ES" sz="2800" i="1" dirty="0">
                <a:cs typeface="Calibri"/>
              </a:rPr>
              <a:t>G</a:t>
            </a:r>
            <a:r>
              <a:rPr lang="es-ES" sz="2800" i="1" baseline="-25000" dirty="0">
                <a:cs typeface="Calibri"/>
              </a:rPr>
              <a:t>I</a:t>
            </a:r>
            <a:r>
              <a:rPr lang="es-ES" sz="2800" dirty="0">
                <a:cs typeface="Calibri"/>
              </a:rPr>
              <a:t> sin </a:t>
            </a:r>
            <a:r>
              <a:rPr lang="es-ES" sz="2800" err="1">
                <a:cs typeface="Calibri"/>
              </a:rPr>
              <a:t>ultraenlaces</a:t>
            </a:r>
            <a:r>
              <a:rPr lang="es-ES" sz="2800" dirty="0">
                <a:cs typeface="Calibri"/>
              </a:rPr>
              <a:t>.</a:t>
            </a:r>
          </a:p>
        </p:txBody>
      </p:sp>
      <p:pic>
        <p:nvPicPr>
          <p:cNvPr id="8" name="Imagen 8" descr="Imagen que contiene objeto, reloj&#10;&#10;Descripción generada con confianza muy alta">
            <a:extLst>
              <a:ext uri="{FF2B5EF4-FFF2-40B4-BE49-F238E27FC236}">
                <a16:creationId xmlns:a16="http://schemas.microsoft.com/office/drawing/2014/main" id="{BBCFBCB9-DE7E-49B0-A84F-BC3C7A10E41A}"/>
              </a:ext>
            </a:extLst>
          </p:cNvPr>
          <p:cNvPicPr>
            <a:picLocks noChangeAspect="1"/>
          </p:cNvPicPr>
          <p:nvPr/>
        </p:nvPicPr>
        <p:blipFill>
          <a:blip r:embed="rId2"/>
          <a:stretch>
            <a:fillRect/>
          </a:stretch>
        </p:blipFill>
        <p:spPr>
          <a:xfrm>
            <a:off x="641393" y="1153988"/>
            <a:ext cx="7808768" cy="930525"/>
          </a:xfrm>
          <a:prstGeom prst="rect">
            <a:avLst/>
          </a:prstGeom>
        </p:spPr>
      </p:pic>
      <p:pic>
        <p:nvPicPr>
          <p:cNvPr id="12" name="Imagen 12" descr="Imagen que contiene objeto, reloj&#10;&#10;Descripción generada con confianza muy alta">
            <a:extLst>
              <a:ext uri="{FF2B5EF4-FFF2-40B4-BE49-F238E27FC236}">
                <a16:creationId xmlns:a16="http://schemas.microsoft.com/office/drawing/2014/main" id="{78F491FF-0D9D-40B4-B2DB-AFE6B35318B0}"/>
              </a:ext>
            </a:extLst>
          </p:cNvPr>
          <p:cNvPicPr>
            <a:picLocks noChangeAspect="1"/>
          </p:cNvPicPr>
          <p:nvPr/>
        </p:nvPicPr>
        <p:blipFill>
          <a:blip r:embed="rId3"/>
          <a:stretch>
            <a:fillRect/>
          </a:stretch>
        </p:blipFill>
        <p:spPr>
          <a:xfrm>
            <a:off x="616287" y="4912119"/>
            <a:ext cx="3092067" cy="834581"/>
          </a:xfrm>
          <a:prstGeom prst="rect">
            <a:avLst/>
          </a:prstGeom>
        </p:spPr>
      </p:pic>
      <p:pic>
        <p:nvPicPr>
          <p:cNvPr id="14" name="Imagen 14" descr="Imagen que contiene objeto, reloj&#10;&#10;Descripción generada con confianza muy alta">
            <a:extLst>
              <a:ext uri="{FF2B5EF4-FFF2-40B4-BE49-F238E27FC236}">
                <a16:creationId xmlns:a16="http://schemas.microsoft.com/office/drawing/2014/main" id="{B30E2629-7917-4216-9ACD-1E39A2BA7813}"/>
              </a:ext>
            </a:extLst>
          </p:cNvPr>
          <p:cNvPicPr>
            <a:picLocks noChangeAspect="1"/>
          </p:cNvPicPr>
          <p:nvPr/>
        </p:nvPicPr>
        <p:blipFill>
          <a:blip r:embed="rId4"/>
          <a:stretch>
            <a:fillRect/>
          </a:stretch>
        </p:blipFill>
        <p:spPr>
          <a:xfrm>
            <a:off x="4256183" y="4909515"/>
            <a:ext cx="3725537" cy="738803"/>
          </a:xfrm>
          <a:prstGeom prst="rect">
            <a:avLst/>
          </a:prstGeom>
        </p:spPr>
      </p:pic>
      <p:pic>
        <p:nvPicPr>
          <p:cNvPr id="16" name="Imagen 16" descr="Imagen que contiene objeto, reloj&#10;&#10;Descripción generada con confianza muy alta">
            <a:extLst>
              <a:ext uri="{FF2B5EF4-FFF2-40B4-BE49-F238E27FC236}">
                <a16:creationId xmlns:a16="http://schemas.microsoft.com/office/drawing/2014/main" id="{888032C4-44C8-4824-B45E-5DB8C2C5EE92}"/>
              </a:ext>
            </a:extLst>
          </p:cNvPr>
          <p:cNvPicPr>
            <a:picLocks noChangeAspect="1"/>
          </p:cNvPicPr>
          <p:nvPr/>
        </p:nvPicPr>
        <p:blipFill>
          <a:blip r:embed="rId5"/>
          <a:stretch>
            <a:fillRect/>
          </a:stretch>
        </p:blipFill>
        <p:spPr>
          <a:xfrm>
            <a:off x="8587060" y="4880336"/>
            <a:ext cx="2926814" cy="843583"/>
          </a:xfrm>
          <a:prstGeom prst="rect">
            <a:avLst/>
          </a:prstGeom>
        </p:spPr>
      </p:pic>
      <p:sp>
        <p:nvSpPr>
          <p:cNvPr id="18" name="CuadroTexto 17">
            <a:extLst>
              <a:ext uri="{FF2B5EF4-FFF2-40B4-BE49-F238E27FC236}">
                <a16:creationId xmlns:a16="http://schemas.microsoft.com/office/drawing/2014/main" id="{A5D4B648-1F89-4F83-892A-CE7E49C1C123}"/>
              </a:ext>
            </a:extLst>
          </p:cNvPr>
          <p:cNvSpPr txBox="1"/>
          <p:nvPr/>
        </p:nvSpPr>
        <p:spPr>
          <a:xfrm>
            <a:off x="225672" y="5908711"/>
            <a:ext cx="11712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i="1" dirty="0">
                <a:cs typeface="Calibri"/>
              </a:rPr>
              <a:t>d</a:t>
            </a:r>
            <a:r>
              <a:rPr lang="es-ES" dirty="0">
                <a:cs typeface="Calibri"/>
              </a:rPr>
              <a:t> factor de amortiguación, </a:t>
            </a:r>
            <a:r>
              <a:rPr lang="es-ES" i="1" dirty="0">
                <a:cs typeface="Calibri"/>
              </a:rPr>
              <a:t>x</a:t>
            </a:r>
            <a:r>
              <a:rPr lang="es-ES" i="1" baseline="-25000" dirty="0">
                <a:cs typeface="Calibri"/>
              </a:rPr>
              <a:t>i</a:t>
            </a:r>
            <a:r>
              <a:rPr lang="es-ES" i="1" dirty="0">
                <a:cs typeface="Calibri"/>
              </a:rPr>
              <a:t>*</a:t>
            </a:r>
            <a:r>
              <a:rPr lang="es-ES" dirty="0">
                <a:cs typeface="Calibri"/>
              </a:rPr>
              <a:t> PageRanks de las páginas de </a:t>
            </a:r>
            <a:r>
              <a:rPr lang="es-ES" i="1" dirty="0">
                <a:cs typeface="Calibri"/>
              </a:rPr>
              <a:t>G</a:t>
            </a:r>
            <a:r>
              <a:rPr lang="es-ES" i="1" baseline="-25000" dirty="0">
                <a:cs typeface="Calibri"/>
              </a:rPr>
              <a:t>I</a:t>
            </a:r>
            <a:r>
              <a:rPr lang="es-ES" dirty="0">
                <a:cs typeface="Calibri"/>
              </a:rPr>
              <a:t>, </a:t>
            </a:r>
            <a:r>
              <a:rPr lang="es-ES" i="1" dirty="0">
                <a:cs typeface="Calibri"/>
              </a:rPr>
              <a:t>f</a:t>
            </a:r>
            <a:r>
              <a:rPr lang="es-ES" i="1" baseline="-25000" dirty="0">
                <a:cs typeface="Calibri"/>
              </a:rPr>
              <a:t>i</a:t>
            </a:r>
            <a:r>
              <a:rPr lang="es-ES" dirty="0">
                <a:cs typeface="Calibri"/>
              </a:rPr>
              <a:t> fracción de hiperenlaces de de la página </a:t>
            </a:r>
            <a:r>
              <a:rPr lang="es-ES" i="1" dirty="0">
                <a:cs typeface="Calibri"/>
              </a:rPr>
              <a:t>i </a:t>
            </a:r>
            <a:r>
              <a:rPr lang="es-ES" dirty="0">
                <a:cs typeface="Calibri"/>
              </a:rPr>
              <a:t>hacia </a:t>
            </a:r>
            <a:r>
              <a:rPr lang="es-ES" i="1" dirty="0">
                <a:cs typeface="Calibri"/>
              </a:rPr>
              <a:t>G</a:t>
            </a:r>
            <a:r>
              <a:rPr lang="es-ES" i="1" baseline="-25000" dirty="0">
                <a:cs typeface="Calibri"/>
              </a:rPr>
              <a:t>I</a:t>
            </a:r>
            <a:r>
              <a:rPr lang="es-ES" dirty="0">
                <a:cs typeface="Calibri"/>
              </a:rPr>
              <a:t>, respecto del total de hiperenlaces de </a:t>
            </a:r>
            <a:r>
              <a:rPr lang="es-ES" i="1" dirty="0">
                <a:cs typeface="Calibri"/>
              </a:rPr>
              <a:t>i</a:t>
            </a:r>
            <a:r>
              <a:rPr lang="es-ES" dirty="0">
                <a:cs typeface="Calibri"/>
              </a:rPr>
              <a:t>.</a:t>
            </a:r>
          </a:p>
        </p:txBody>
      </p:sp>
    </p:spTree>
    <p:extLst>
      <p:ext uri="{BB962C8B-B14F-4D97-AF65-F5344CB8AC3E}">
        <p14:creationId xmlns:p14="http://schemas.microsoft.com/office/powerpoint/2010/main" val="409127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3DBA7-BDBB-46AE-8046-5B86B8AADB23}"/>
              </a:ext>
            </a:extLst>
          </p:cNvPr>
          <p:cNvSpPr>
            <a:spLocks noGrp="1"/>
          </p:cNvSpPr>
          <p:nvPr>
            <p:ph type="title"/>
          </p:nvPr>
        </p:nvSpPr>
        <p:spPr/>
        <p:txBody>
          <a:bodyPr/>
          <a:lstStyle/>
          <a:p>
            <a:r>
              <a:rPr lang="es-ES" dirty="0">
                <a:cs typeface="Calibri Light"/>
              </a:rPr>
              <a:t>Ejemplos:</a:t>
            </a:r>
            <a:endParaRPr lang="es-ES" dirty="0"/>
          </a:p>
        </p:txBody>
      </p:sp>
      <p:pic>
        <p:nvPicPr>
          <p:cNvPr id="13" name="Imagen 13">
            <a:extLst>
              <a:ext uri="{FF2B5EF4-FFF2-40B4-BE49-F238E27FC236}">
                <a16:creationId xmlns:a16="http://schemas.microsoft.com/office/drawing/2014/main" id="{FCE17699-DF01-44E1-BAD2-DB7921CB1742}"/>
              </a:ext>
            </a:extLst>
          </p:cNvPr>
          <p:cNvPicPr>
            <a:picLocks noGrp="1" noChangeAspect="1"/>
          </p:cNvPicPr>
          <p:nvPr>
            <p:ph idx="1"/>
          </p:nvPr>
        </p:nvPicPr>
        <p:blipFill rotWithShape="1">
          <a:blip r:embed="rId2"/>
          <a:srcRect r="13753"/>
          <a:stretch/>
        </p:blipFill>
        <p:spPr>
          <a:xfrm>
            <a:off x="8291616" y="2093070"/>
            <a:ext cx="3904110" cy="3203447"/>
          </a:xfrm>
        </p:spPr>
      </p:pic>
      <p:sp>
        <p:nvSpPr>
          <p:cNvPr id="4" name="Nube 3">
            <a:extLst>
              <a:ext uri="{FF2B5EF4-FFF2-40B4-BE49-F238E27FC236}">
                <a16:creationId xmlns:a16="http://schemas.microsoft.com/office/drawing/2014/main" id="{56F978E4-0067-4CD1-B334-5E1A5866044F}"/>
              </a:ext>
            </a:extLst>
          </p:cNvPr>
          <p:cNvSpPr/>
          <p:nvPr/>
        </p:nvSpPr>
        <p:spPr>
          <a:xfrm>
            <a:off x="3279355" y="169775"/>
            <a:ext cx="3003654" cy="170241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Nube 4">
            <a:extLst>
              <a:ext uri="{FF2B5EF4-FFF2-40B4-BE49-F238E27FC236}">
                <a16:creationId xmlns:a16="http://schemas.microsoft.com/office/drawing/2014/main" id="{6153648D-2F87-4F3A-9A4B-1F1901519FF5}"/>
              </a:ext>
            </a:extLst>
          </p:cNvPr>
          <p:cNvSpPr/>
          <p:nvPr/>
        </p:nvSpPr>
        <p:spPr>
          <a:xfrm>
            <a:off x="6217186" y="59606"/>
            <a:ext cx="3205629" cy="182176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Nube 5">
            <a:extLst>
              <a:ext uri="{FF2B5EF4-FFF2-40B4-BE49-F238E27FC236}">
                <a16:creationId xmlns:a16="http://schemas.microsoft.com/office/drawing/2014/main" id="{2506D8FB-7228-46AB-B235-BBBD18A6A41A}"/>
              </a:ext>
            </a:extLst>
          </p:cNvPr>
          <p:cNvSpPr/>
          <p:nvPr/>
        </p:nvSpPr>
        <p:spPr>
          <a:xfrm>
            <a:off x="9320270" y="123871"/>
            <a:ext cx="2590521" cy="17575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12" descr="Imagen que contiene objeto, reloj&#10;&#10;Descripción generada con confianza muy alta">
            <a:extLst>
              <a:ext uri="{FF2B5EF4-FFF2-40B4-BE49-F238E27FC236}">
                <a16:creationId xmlns:a16="http://schemas.microsoft.com/office/drawing/2014/main" id="{5095443E-9890-41BB-A997-0D74A8B57723}"/>
              </a:ext>
            </a:extLst>
          </p:cNvPr>
          <p:cNvPicPr>
            <a:picLocks noChangeAspect="1"/>
          </p:cNvPicPr>
          <p:nvPr/>
        </p:nvPicPr>
        <p:blipFill>
          <a:blip r:embed="rId3"/>
          <a:stretch>
            <a:fillRect/>
          </a:stretch>
        </p:blipFill>
        <p:spPr>
          <a:xfrm>
            <a:off x="3691830" y="661444"/>
            <a:ext cx="2357610" cy="632606"/>
          </a:xfrm>
          <a:prstGeom prst="rect">
            <a:avLst/>
          </a:prstGeom>
        </p:spPr>
      </p:pic>
      <p:pic>
        <p:nvPicPr>
          <p:cNvPr id="10" name="Imagen 14" descr="Imagen que contiene objeto, reloj&#10;&#10;Descripción generada con confianza muy alta">
            <a:extLst>
              <a:ext uri="{FF2B5EF4-FFF2-40B4-BE49-F238E27FC236}">
                <a16:creationId xmlns:a16="http://schemas.microsoft.com/office/drawing/2014/main" id="{17117D3D-A668-4D72-A82D-B419CFFED4D1}"/>
              </a:ext>
            </a:extLst>
          </p:cNvPr>
          <p:cNvPicPr>
            <a:picLocks noChangeAspect="1"/>
          </p:cNvPicPr>
          <p:nvPr/>
        </p:nvPicPr>
        <p:blipFill>
          <a:blip r:embed="rId4"/>
          <a:stretch>
            <a:fillRect/>
          </a:stretch>
        </p:blipFill>
        <p:spPr>
          <a:xfrm>
            <a:off x="6560545" y="594576"/>
            <a:ext cx="2651392" cy="527646"/>
          </a:xfrm>
          <a:prstGeom prst="rect">
            <a:avLst/>
          </a:prstGeom>
        </p:spPr>
      </p:pic>
      <p:pic>
        <p:nvPicPr>
          <p:cNvPr id="12" name="Imagen 16" descr="Imagen que contiene objeto, reloj&#10;&#10;Descripción generada con confianza muy alta">
            <a:extLst>
              <a:ext uri="{FF2B5EF4-FFF2-40B4-BE49-F238E27FC236}">
                <a16:creationId xmlns:a16="http://schemas.microsoft.com/office/drawing/2014/main" id="{C77FE71B-9D13-4507-A94E-84BBEA55F09C}"/>
              </a:ext>
            </a:extLst>
          </p:cNvPr>
          <p:cNvPicPr>
            <a:picLocks noChangeAspect="1"/>
          </p:cNvPicPr>
          <p:nvPr/>
        </p:nvPicPr>
        <p:blipFill>
          <a:blip r:embed="rId5"/>
          <a:stretch>
            <a:fillRect/>
          </a:stretch>
        </p:blipFill>
        <p:spPr>
          <a:xfrm>
            <a:off x="9587760" y="657203"/>
            <a:ext cx="2100549" cy="650788"/>
          </a:xfrm>
          <a:prstGeom prst="rect">
            <a:avLst/>
          </a:prstGeom>
        </p:spPr>
      </p:pic>
      <p:sp>
        <p:nvSpPr>
          <p:cNvPr id="15" name="CuadroTexto 14">
            <a:extLst>
              <a:ext uri="{FF2B5EF4-FFF2-40B4-BE49-F238E27FC236}">
                <a16:creationId xmlns:a16="http://schemas.microsoft.com/office/drawing/2014/main" id="{E3653CCA-E75F-4A60-8B66-901387EEA039}"/>
              </a:ext>
            </a:extLst>
          </p:cNvPr>
          <p:cNvSpPr txBox="1"/>
          <p:nvPr/>
        </p:nvSpPr>
        <p:spPr>
          <a:xfrm>
            <a:off x="614598" y="2013678"/>
            <a:ext cx="412978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a:t>Caso a) : </a:t>
            </a:r>
            <a:r>
              <a:rPr lang="es-ES" sz="2500" i="1" err="1"/>
              <a:t>E</a:t>
            </a:r>
            <a:r>
              <a:rPr lang="es-ES" sz="2500" i="1" baseline="-25000" err="1"/>
              <a:t>Ia</a:t>
            </a:r>
            <a:r>
              <a:rPr lang="es-ES" sz="2500" dirty="0"/>
              <a:t>=|I|=2;</a:t>
            </a:r>
            <a:r>
              <a:rPr lang="es-ES" sz="2500" i="1" dirty="0"/>
              <a:t> x</a:t>
            </a:r>
            <a:r>
              <a:rPr lang="es-ES" sz="2500" i="1" baseline="-25000" dirty="0"/>
              <a:t>1</a:t>
            </a:r>
            <a:r>
              <a:rPr lang="es-ES" sz="2500" dirty="0"/>
              <a:t>*=</a:t>
            </a:r>
            <a:r>
              <a:rPr lang="es-ES" sz="2500" i="1" dirty="0"/>
              <a:t>x</a:t>
            </a:r>
            <a:r>
              <a:rPr lang="es-ES" sz="2500" i="1" baseline="-25000" dirty="0"/>
              <a:t>2</a:t>
            </a:r>
            <a:r>
              <a:rPr lang="es-ES" sz="2500" dirty="0"/>
              <a:t>*=1</a:t>
            </a:r>
          </a:p>
        </p:txBody>
      </p:sp>
      <p:sp>
        <p:nvSpPr>
          <p:cNvPr id="16" name="CuadroTexto 15">
            <a:extLst>
              <a:ext uri="{FF2B5EF4-FFF2-40B4-BE49-F238E27FC236}">
                <a16:creationId xmlns:a16="http://schemas.microsoft.com/office/drawing/2014/main" id="{F302AB99-2671-404A-A89E-3442E82B84E1}"/>
              </a:ext>
            </a:extLst>
          </p:cNvPr>
          <p:cNvSpPr txBox="1"/>
          <p:nvPr/>
        </p:nvSpPr>
        <p:spPr>
          <a:xfrm>
            <a:off x="557604" y="2493832"/>
            <a:ext cx="855188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a:t>Caso b): </a:t>
            </a:r>
            <a:r>
              <a:rPr lang="es-ES" sz="2500" i="1"/>
              <a:t>x</a:t>
            </a:r>
            <a:r>
              <a:rPr lang="es-ES" sz="2500" i="1" baseline="-25000"/>
              <a:t>1</a:t>
            </a:r>
            <a:r>
              <a:rPr lang="es-ES" sz="2500"/>
              <a:t>*=1-d; </a:t>
            </a:r>
            <a:r>
              <a:rPr lang="es-ES" sz="2500" i="1"/>
              <a:t>x</a:t>
            </a:r>
            <a:r>
              <a:rPr lang="es-ES" sz="2500" i="1" baseline="-25000"/>
              <a:t>2</a:t>
            </a:r>
            <a:r>
              <a:rPr lang="es-ES" sz="2500"/>
              <a:t>*=1-d</a:t>
            </a:r>
            <a:r>
              <a:rPr lang="es-ES" sz="2500" baseline="30000" dirty="0"/>
              <a:t>2</a:t>
            </a:r>
            <a:r>
              <a:rPr lang="es-ES" sz="2500" dirty="0"/>
              <a:t>;</a:t>
            </a:r>
            <a:r>
              <a:rPr lang="es-ES" sz="2500" baseline="30000" dirty="0"/>
              <a:t> </a:t>
            </a:r>
            <a:r>
              <a:rPr lang="es-ES" sz="2500" i="1" dirty="0"/>
              <a:t>E</a:t>
            </a:r>
            <a:r>
              <a:rPr lang="es-ES" sz="2500" i="1" baseline="-25000" dirty="0"/>
              <a:t>Ib</a:t>
            </a:r>
            <a:r>
              <a:rPr lang="es-ES" sz="2500" i="1" baseline="30000" dirty="0"/>
              <a:t>dp</a:t>
            </a:r>
            <a:r>
              <a:rPr lang="es-ES" sz="2500" dirty="0"/>
              <a:t>= d+d</a:t>
            </a:r>
            <a:r>
              <a:rPr lang="es-ES" sz="2500" baseline="30000" dirty="0"/>
              <a:t>2</a:t>
            </a:r>
            <a:r>
              <a:rPr lang="es-ES" sz="2500" dirty="0"/>
              <a:t>; lo que implica </a:t>
            </a:r>
            <a:r>
              <a:rPr lang="es-ES" sz="2500" i="1" dirty="0"/>
              <a:t>E</a:t>
            </a:r>
            <a:r>
              <a:rPr lang="es-ES" sz="2500" i="1" baseline="-25000" dirty="0"/>
              <a:t>Ib</a:t>
            </a:r>
            <a:r>
              <a:rPr lang="es-ES" sz="2500" dirty="0"/>
              <a:t>=2-d-d</a:t>
            </a:r>
            <a:r>
              <a:rPr lang="es-ES" sz="2500" baseline="30000" dirty="0"/>
              <a:t>2</a:t>
            </a:r>
            <a:endParaRPr lang="es-ES" sz="2500" baseline="30000" dirty="0">
              <a:cs typeface="Calibri"/>
            </a:endParaRPr>
          </a:p>
        </p:txBody>
      </p:sp>
      <p:sp>
        <p:nvSpPr>
          <p:cNvPr id="17" name="Nube 16">
            <a:extLst>
              <a:ext uri="{FF2B5EF4-FFF2-40B4-BE49-F238E27FC236}">
                <a16:creationId xmlns:a16="http://schemas.microsoft.com/office/drawing/2014/main" id="{3F0226C9-E14C-4609-AF96-7A93E1297942}"/>
              </a:ext>
            </a:extLst>
          </p:cNvPr>
          <p:cNvSpPr/>
          <p:nvPr/>
        </p:nvSpPr>
        <p:spPr>
          <a:xfrm>
            <a:off x="456206" y="4804234"/>
            <a:ext cx="3528309" cy="188979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13" descr="Imagen que contiene objeto, reloj, tabla&#10;&#10;Descripción generada con confianza muy alta">
            <a:extLst>
              <a:ext uri="{FF2B5EF4-FFF2-40B4-BE49-F238E27FC236}">
                <a16:creationId xmlns:a16="http://schemas.microsoft.com/office/drawing/2014/main" id="{A3322103-817B-424D-B334-1D1FF9F882CC}"/>
              </a:ext>
            </a:extLst>
          </p:cNvPr>
          <p:cNvPicPr>
            <a:picLocks noChangeAspect="1"/>
          </p:cNvPicPr>
          <p:nvPr/>
        </p:nvPicPr>
        <p:blipFill>
          <a:blip r:embed="rId6"/>
          <a:stretch>
            <a:fillRect/>
          </a:stretch>
        </p:blipFill>
        <p:spPr>
          <a:xfrm rot="-360000">
            <a:off x="635815" y="5537103"/>
            <a:ext cx="3256568" cy="451064"/>
          </a:xfrm>
          <a:prstGeom prst="rect">
            <a:avLst/>
          </a:prstGeom>
        </p:spPr>
      </p:pic>
      <p:sp>
        <p:nvSpPr>
          <p:cNvPr id="3" name="CuadroTexto 2">
            <a:extLst>
              <a:ext uri="{FF2B5EF4-FFF2-40B4-BE49-F238E27FC236}">
                <a16:creationId xmlns:a16="http://schemas.microsoft.com/office/drawing/2014/main" id="{58C4C669-B882-4D80-89FE-F8B79BDE0E8C}"/>
              </a:ext>
            </a:extLst>
          </p:cNvPr>
          <p:cNvSpPr txBox="1"/>
          <p:nvPr/>
        </p:nvSpPr>
        <p:spPr>
          <a:xfrm>
            <a:off x="564630" y="3000532"/>
            <a:ext cx="761500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dirty="0"/>
              <a:t>Caso c): </a:t>
            </a:r>
            <a:r>
              <a:rPr lang="es-ES" sz="2500" i="1" dirty="0"/>
              <a:t>x</a:t>
            </a:r>
            <a:r>
              <a:rPr lang="es-ES" sz="2500" i="1" baseline="-25000" dirty="0"/>
              <a:t>1</a:t>
            </a:r>
            <a:r>
              <a:rPr lang="es-ES" sz="2500" dirty="0"/>
              <a:t>*=1-d; </a:t>
            </a:r>
            <a:r>
              <a:rPr lang="es-ES" sz="2500" i="1" dirty="0"/>
              <a:t>x</a:t>
            </a:r>
            <a:r>
              <a:rPr lang="es-ES" sz="2500" i="1" baseline="-25000" dirty="0"/>
              <a:t>2</a:t>
            </a:r>
            <a:r>
              <a:rPr lang="es-ES" sz="2500" dirty="0"/>
              <a:t>*=1-d+d(1-d)/2; </a:t>
            </a:r>
            <a:r>
              <a:rPr lang="es-ES" sz="2500" i="1" dirty="0"/>
              <a:t>f</a:t>
            </a:r>
            <a:r>
              <a:rPr lang="es-ES" sz="2500" i="1" baseline="-25000" dirty="0"/>
              <a:t>1</a:t>
            </a:r>
            <a:r>
              <a:rPr lang="es-ES" sz="2500" dirty="0"/>
              <a:t>=½: </a:t>
            </a:r>
            <a:r>
              <a:rPr lang="es-ES" sz="2500" i="1" dirty="0"/>
              <a:t>E</a:t>
            </a:r>
            <a:r>
              <a:rPr lang="es-ES" sz="2500" i="1" baseline="-25000" dirty="0"/>
              <a:t>Ic</a:t>
            </a:r>
            <a:r>
              <a:rPr lang="es-ES" sz="2500" i="1" baseline="30000" dirty="0"/>
              <a:t>dp</a:t>
            </a:r>
            <a:r>
              <a:rPr lang="es-ES" sz="2500" dirty="0"/>
              <a:t>=d+d</a:t>
            </a:r>
            <a:r>
              <a:rPr lang="es-ES" sz="2500" baseline="30000" dirty="0"/>
              <a:t>2</a:t>
            </a:r>
            <a:r>
              <a:rPr lang="es-ES" sz="2500" dirty="0"/>
              <a:t>/2; </a:t>
            </a:r>
            <a:r>
              <a:rPr lang="es-ES" sz="2500" i="1" dirty="0"/>
              <a:t>E</a:t>
            </a:r>
            <a:r>
              <a:rPr lang="es-ES" sz="2500" i="1" baseline="-25000" dirty="0"/>
              <a:t>Ic</a:t>
            </a:r>
            <a:r>
              <a:rPr lang="es-ES" sz="2500" i="1" baseline="30000" dirty="0"/>
              <a:t>out</a:t>
            </a:r>
            <a:r>
              <a:rPr lang="es-ES" sz="2500"/>
              <a:t>=d/2; por</a:t>
            </a:r>
            <a:r>
              <a:rPr lang="es-ES" sz="2500" dirty="0">
                <a:cs typeface="Calibri"/>
              </a:rPr>
              <a:t> lo tanto: </a:t>
            </a:r>
            <a:r>
              <a:rPr lang="es-ES" sz="2500" i="1" dirty="0">
                <a:cs typeface="Calibri"/>
              </a:rPr>
              <a:t>E</a:t>
            </a:r>
            <a:r>
              <a:rPr lang="es-ES" sz="2500" i="1" baseline="-25000" dirty="0">
                <a:cs typeface="Calibri"/>
              </a:rPr>
              <a:t>Ic</a:t>
            </a:r>
            <a:r>
              <a:rPr lang="es-ES" sz="2500" dirty="0">
                <a:cs typeface="Calibri"/>
              </a:rPr>
              <a:t>= 2-3d/2-d</a:t>
            </a:r>
            <a:r>
              <a:rPr lang="es-ES" sz="2500" baseline="30000" dirty="0">
                <a:cs typeface="Calibri"/>
              </a:rPr>
              <a:t>2</a:t>
            </a:r>
            <a:r>
              <a:rPr lang="es-ES" sz="2500" dirty="0">
                <a:cs typeface="Calibri"/>
              </a:rPr>
              <a:t>/2</a:t>
            </a:r>
          </a:p>
        </p:txBody>
      </p:sp>
      <p:sp>
        <p:nvSpPr>
          <p:cNvPr id="7" name="CuadroTexto 6">
            <a:extLst>
              <a:ext uri="{FF2B5EF4-FFF2-40B4-BE49-F238E27FC236}">
                <a16:creationId xmlns:a16="http://schemas.microsoft.com/office/drawing/2014/main" id="{B27423F0-4D9A-4B70-B40C-F4CF5C870EF4}"/>
              </a:ext>
            </a:extLst>
          </p:cNvPr>
          <p:cNvSpPr txBox="1"/>
          <p:nvPr/>
        </p:nvSpPr>
        <p:spPr>
          <a:xfrm>
            <a:off x="570095" y="3892914"/>
            <a:ext cx="762749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500" dirty="0"/>
              <a:t>Caso d): </a:t>
            </a:r>
            <a:r>
              <a:rPr lang="es-ES" sz="2500" i="1" dirty="0"/>
              <a:t>x</a:t>
            </a:r>
            <a:r>
              <a:rPr lang="es-ES" sz="2500" i="1" baseline="-25000" dirty="0"/>
              <a:t>1</a:t>
            </a:r>
            <a:r>
              <a:rPr lang="es-ES" sz="2500" dirty="0"/>
              <a:t>*=1-d+d(1-d); </a:t>
            </a:r>
            <a:r>
              <a:rPr lang="es-ES" sz="2500" i="1" dirty="0"/>
              <a:t>x</a:t>
            </a:r>
            <a:r>
              <a:rPr lang="es-ES" sz="2500" i="1" baseline="-25000" dirty="0"/>
              <a:t>2</a:t>
            </a:r>
            <a:r>
              <a:rPr lang="es-ES" sz="2500" dirty="0"/>
              <a:t>*=1-d+d[(1-d)+d(1-d)]; </a:t>
            </a:r>
            <a:r>
              <a:rPr lang="es-ES" sz="2500" i="1"/>
              <a:t>x</a:t>
            </a:r>
            <a:r>
              <a:rPr lang="es-ES" sz="2500" i="1" baseline="-25000"/>
              <a:t>3</a:t>
            </a:r>
            <a:r>
              <a:rPr lang="es-ES" sz="2500"/>
              <a:t>=1-d. Luego: </a:t>
            </a:r>
            <a:r>
              <a:rPr lang="es-ES" sz="2500" i="1"/>
              <a:t>E</a:t>
            </a:r>
            <a:r>
              <a:rPr lang="es-ES" sz="2500" i="1" baseline="-25000"/>
              <a:t>Id</a:t>
            </a:r>
            <a:r>
              <a:rPr lang="es-ES" sz="2500" i="1" baseline="30000"/>
              <a:t>in</a:t>
            </a:r>
            <a:r>
              <a:rPr lang="es-ES" sz="2500"/>
              <a:t>=d; </a:t>
            </a:r>
            <a:r>
              <a:rPr lang="es-ES" sz="2500" i="1"/>
              <a:t>E</a:t>
            </a:r>
            <a:r>
              <a:rPr lang="es-ES" sz="2500" i="1" baseline="-25000"/>
              <a:t>Id</a:t>
            </a:r>
            <a:r>
              <a:rPr lang="es-ES" sz="2500" i="1" baseline="30000"/>
              <a:t>dp</a:t>
            </a:r>
            <a:r>
              <a:rPr lang="es-ES" sz="2500"/>
              <a:t>=d+d</a:t>
            </a:r>
            <a:r>
              <a:rPr lang="es-ES" sz="2500" baseline="30000"/>
              <a:t>2</a:t>
            </a:r>
            <a:r>
              <a:rPr lang="es-ES" sz="2500"/>
              <a:t>+d</a:t>
            </a:r>
            <a:r>
              <a:rPr lang="es-ES" sz="2500" baseline="30000"/>
              <a:t>3</a:t>
            </a:r>
            <a:r>
              <a:rPr lang="es-ES" sz="2500"/>
              <a:t>, por lo tanto </a:t>
            </a:r>
            <a:r>
              <a:rPr lang="es-ES" sz="2500" i="1"/>
              <a:t>E</a:t>
            </a:r>
            <a:r>
              <a:rPr lang="es-ES" sz="2500" i="1" baseline="-25000"/>
              <a:t>Id</a:t>
            </a:r>
            <a:r>
              <a:rPr lang="es-ES" sz="2500"/>
              <a:t>= 2-d</a:t>
            </a:r>
            <a:r>
              <a:rPr lang="es-ES" sz="2500" baseline="30000"/>
              <a:t>2</a:t>
            </a:r>
            <a:r>
              <a:rPr lang="es-ES" sz="2500"/>
              <a:t>-d</a:t>
            </a:r>
            <a:r>
              <a:rPr lang="es-ES" sz="2500" baseline="30000"/>
              <a:t>3</a:t>
            </a:r>
            <a:endParaRPr lang="es-ES" sz="2500" baseline="30000">
              <a:cs typeface="Calibri"/>
            </a:endParaRPr>
          </a:p>
        </p:txBody>
      </p:sp>
    </p:spTree>
    <p:extLst>
      <p:ext uri="{BB962C8B-B14F-4D97-AF65-F5344CB8AC3E}">
        <p14:creationId xmlns:p14="http://schemas.microsoft.com/office/powerpoint/2010/main" val="395867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CE442-3B3B-43EC-B7C0-048708581F14}"/>
              </a:ext>
            </a:extLst>
          </p:cNvPr>
          <p:cNvSpPr>
            <a:spLocks noGrp="1"/>
          </p:cNvSpPr>
          <p:nvPr>
            <p:ph type="title"/>
          </p:nvPr>
        </p:nvSpPr>
        <p:spPr/>
        <p:txBody>
          <a:bodyPr/>
          <a:lstStyle/>
          <a:p>
            <a:r>
              <a:rPr lang="es-ES">
                <a:cs typeface="Calibri Light"/>
              </a:rPr>
              <a:t>Para concluir...</a:t>
            </a:r>
            <a:endParaRPr lang="es-ES"/>
          </a:p>
        </p:txBody>
      </p:sp>
      <p:sp>
        <p:nvSpPr>
          <p:cNvPr id="3" name="Marcador de contenido 2">
            <a:extLst>
              <a:ext uri="{FF2B5EF4-FFF2-40B4-BE49-F238E27FC236}">
                <a16:creationId xmlns:a16="http://schemas.microsoft.com/office/drawing/2014/main" id="{81071E4D-673C-4673-9AE2-1C1425880961}"/>
              </a:ext>
            </a:extLst>
          </p:cNvPr>
          <p:cNvSpPr>
            <a:spLocks noGrp="1"/>
          </p:cNvSpPr>
          <p:nvPr>
            <p:ph idx="1"/>
          </p:nvPr>
        </p:nvSpPr>
        <p:spPr/>
        <p:txBody>
          <a:bodyPr vert="horz" lIns="91440" tIns="45720" rIns="91440" bIns="45720" rtlCol="0" anchor="t">
            <a:normAutofit/>
          </a:bodyPr>
          <a:lstStyle/>
          <a:p>
            <a:pPr marL="0" indent="0">
              <a:buNone/>
            </a:pPr>
            <a:r>
              <a:rPr lang="es-ES" dirty="0">
                <a:cs typeface="Calibri" panose="020F0502020204030204"/>
              </a:rPr>
              <a:t>Vale la pena mencionar que PageRank es solo uno de los parámetros involucrados en la clasificación de las respuestas a una consulta determinada en Google. Su investigación no permite realizar </a:t>
            </a:r>
            <a:r>
              <a:rPr lang="es-ES">
                <a:cs typeface="Calibri" panose="020F0502020204030204"/>
              </a:rPr>
              <a:t>conclusiones sobre la clasificación real adjunta por Google a las páginas web.</a:t>
            </a:r>
          </a:p>
          <a:p>
            <a:pPr marL="0" indent="0">
              <a:buNone/>
            </a:pPr>
            <a:r>
              <a:rPr lang="es-ES">
                <a:cs typeface="Calibri" panose="020F0502020204030204"/>
              </a:rPr>
              <a:t>Más profundidad en el estudio del PageRank, así como de otros </a:t>
            </a:r>
            <a:r>
              <a:rPr lang="es-ES" dirty="0">
                <a:cs typeface="Calibri" panose="020F0502020204030204"/>
              </a:rPr>
              <a:t>algoritmos tales como el análisis semántico latente están presentes en </a:t>
            </a:r>
            <a:r>
              <a:rPr lang="es-ES">
                <a:cs typeface="Calibri" panose="020F0502020204030204"/>
              </a:rPr>
              <a:t>los documentos que en la anteúltima diapositiva citamos.</a:t>
            </a:r>
            <a:endParaRPr lang="es-ES" dirty="0">
              <a:cs typeface="Calibri" panose="020F0502020204030204"/>
            </a:endParaRPr>
          </a:p>
        </p:txBody>
      </p:sp>
    </p:spTree>
    <p:extLst>
      <p:ext uri="{BB962C8B-B14F-4D97-AF65-F5344CB8AC3E}">
        <p14:creationId xmlns:p14="http://schemas.microsoft.com/office/powerpoint/2010/main" val="64638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BFB5F9-5037-42B1-AEBA-C4C964F65E6D}"/>
              </a:ext>
            </a:extLst>
          </p:cNvPr>
          <p:cNvSpPr>
            <a:spLocks noGrp="1"/>
          </p:cNvSpPr>
          <p:nvPr>
            <p:ph idx="1"/>
          </p:nvPr>
        </p:nvSpPr>
        <p:spPr>
          <a:xfrm>
            <a:off x="897345" y="1799975"/>
            <a:ext cx="11263221" cy="4351338"/>
          </a:xfrm>
        </p:spPr>
        <p:txBody>
          <a:bodyPr vert="horz" lIns="91440" tIns="45720" rIns="91440" bIns="45720" rtlCol="0" anchor="t">
            <a:normAutofit/>
          </a:bodyPr>
          <a:lstStyle/>
          <a:p>
            <a:pPr marL="0" indent="0">
              <a:buNone/>
            </a:pPr>
            <a:r>
              <a:rPr lang="es-ES" dirty="0">
                <a:cs typeface="Calibri" panose="020F0502020204030204"/>
              </a:rPr>
              <a:t>PageRank ha tomado su modelo del Science Citation Index </a:t>
            </a:r>
            <a:r>
              <a:rPr lang="es-ES" i="1" dirty="0">
                <a:cs typeface="Calibri" panose="020F0502020204030204"/>
              </a:rPr>
              <a:t>(SCI)</a:t>
            </a:r>
            <a:r>
              <a:rPr lang="es-ES" dirty="0">
                <a:cs typeface="Calibri" panose="020F0502020204030204"/>
              </a:rPr>
              <a:t>, elaborado por Eugene Garfield Para el instituto para la información científica en EEUU en la década de 1950. Este pretende resolver la asignación objetiva de méritos científicos suponiendo que los investigadores cuyo factor de impacto (número de publicaciones y/o referencias bibliográficas en otros trabajos científicos) es más alto, colaborando en mayor medida con el desarrollo de su área de investigación. Además, sirve como herramienta de recuperación bibliográfica. El índice de citación es un elemento determinante para seleccionar qué investigadores reciben becas y recursos de investigación.</a:t>
            </a:r>
          </a:p>
        </p:txBody>
      </p:sp>
      <p:sp>
        <p:nvSpPr>
          <p:cNvPr id="4" name="CuadroTexto 3">
            <a:extLst>
              <a:ext uri="{FF2B5EF4-FFF2-40B4-BE49-F238E27FC236}">
                <a16:creationId xmlns:a16="http://schemas.microsoft.com/office/drawing/2014/main" id="{E07A8478-B022-4A0E-B88E-6D5772ED9FAC}"/>
              </a:ext>
            </a:extLst>
          </p:cNvPr>
          <p:cNvSpPr txBox="1"/>
          <p:nvPr/>
        </p:nvSpPr>
        <p:spPr>
          <a:xfrm>
            <a:off x="901657" y="663286"/>
            <a:ext cx="44541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a:latin typeface="Calibri Light"/>
                <a:cs typeface="Calibri Light"/>
              </a:rPr>
              <a:t>La Idea Original...</a:t>
            </a:r>
          </a:p>
        </p:txBody>
      </p:sp>
    </p:spTree>
    <p:extLst>
      <p:ext uri="{BB962C8B-B14F-4D97-AF65-F5344CB8AC3E}">
        <p14:creationId xmlns:p14="http://schemas.microsoft.com/office/powerpoint/2010/main" val="67637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FFAC0E-670E-4670-89EE-D512E9DCEF31}"/>
              </a:ext>
            </a:extLst>
          </p:cNvPr>
          <p:cNvSpPr>
            <a:spLocks noGrp="1"/>
          </p:cNvSpPr>
          <p:nvPr>
            <p:ph idx="1"/>
          </p:nvPr>
        </p:nvSpPr>
        <p:spPr>
          <a:xfrm>
            <a:off x="838200" y="1868757"/>
            <a:ext cx="10515600" cy="4351338"/>
          </a:xfrm>
        </p:spPr>
        <p:txBody>
          <a:bodyPr vert="horz" lIns="91440" tIns="45720" rIns="91440" bIns="45720" rtlCol="0" anchor="t">
            <a:normAutofit/>
          </a:bodyPr>
          <a:lstStyle/>
          <a:p>
            <a:pPr marL="0" indent="0">
              <a:buNone/>
            </a:pPr>
            <a:r>
              <a:rPr lang="es-ES" dirty="0">
                <a:cs typeface="Calibri" panose="020F0502020204030204"/>
              </a:rPr>
              <a:t>Alternativas para el algoritmo de PageRank existen, dado que éste no es el único en su clase. Cabe destacar el algoritmo HITS (Hypertext </a:t>
            </a:r>
            <a:r>
              <a:rPr lang="es-ES">
                <a:cs typeface="Calibri" panose="020F0502020204030204"/>
              </a:rPr>
              <a:t>Induced Topic Selection), propuesto por Jon Kleinberg en 1999.</a:t>
            </a:r>
          </a:p>
          <a:p>
            <a:pPr marL="0" indent="0">
              <a:buNone/>
            </a:pPr>
            <a:r>
              <a:rPr lang="es-ES" dirty="0">
                <a:cs typeface="Calibri" panose="020F0502020204030204"/>
              </a:rPr>
              <a:t>A diferencia del PageRank de Google, este consiste en dos valores: el </a:t>
            </a:r>
            <a:r>
              <a:rPr lang="es-ES">
                <a:cs typeface="Calibri" panose="020F0502020204030204"/>
              </a:rPr>
              <a:t>índice de autoridad, que estima el valor del contenido de la página, y su valor de concentrador, que estima el valor de sus enlaces a otras.</a:t>
            </a:r>
          </a:p>
          <a:p>
            <a:pPr marL="0" indent="0">
              <a:buNone/>
            </a:pPr>
            <a:r>
              <a:rPr lang="es-ES" dirty="0">
                <a:cs typeface="Calibri" panose="020F0502020204030204"/>
              </a:rPr>
              <a:t>Relacionado mucho con ciertas páginas llamadas hubs, contenedoras de muchos hiperenlaces. Estas eran páginas frecuentes en los inicios de internet. Así, el índice de autoridad de una página crecía al estar </a:t>
            </a:r>
            <a:r>
              <a:rPr lang="es-ES">
                <a:cs typeface="Calibri" panose="020F0502020204030204"/>
              </a:rPr>
              <a:t>conectada a muchos hubs.</a:t>
            </a:r>
            <a:endParaRPr lang="es-ES" dirty="0">
              <a:cs typeface="Calibri" panose="020F0502020204030204"/>
            </a:endParaRPr>
          </a:p>
        </p:txBody>
      </p:sp>
      <p:sp>
        <p:nvSpPr>
          <p:cNvPr id="4" name="CuadroTexto 3">
            <a:extLst>
              <a:ext uri="{FF2B5EF4-FFF2-40B4-BE49-F238E27FC236}">
                <a16:creationId xmlns:a16="http://schemas.microsoft.com/office/drawing/2014/main" id="{FE6BCD39-C378-4B48-910B-3AA94F4F08FB}"/>
              </a:ext>
            </a:extLst>
          </p:cNvPr>
          <p:cNvSpPr txBox="1"/>
          <p:nvPr/>
        </p:nvSpPr>
        <p:spPr>
          <a:xfrm>
            <a:off x="842513" y="785005"/>
            <a:ext cx="47128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a:latin typeface="Calibri Light"/>
                <a:cs typeface="Calibri Light"/>
              </a:rPr>
              <a:t>Otros Algoritmos</a:t>
            </a:r>
          </a:p>
        </p:txBody>
      </p:sp>
    </p:spTree>
    <p:extLst>
      <p:ext uri="{BB962C8B-B14F-4D97-AF65-F5344CB8AC3E}">
        <p14:creationId xmlns:p14="http://schemas.microsoft.com/office/powerpoint/2010/main" val="64565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9E4F4-B954-455F-8772-66C2D8C1AABC}"/>
              </a:ext>
            </a:extLst>
          </p:cNvPr>
          <p:cNvSpPr>
            <a:spLocks noGrp="1"/>
          </p:cNvSpPr>
          <p:nvPr>
            <p:ph type="title"/>
          </p:nvPr>
        </p:nvSpPr>
        <p:spPr/>
        <p:txBody>
          <a:bodyPr/>
          <a:lstStyle/>
          <a:p>
            <a:r>
              <a:rPr lang="es-ES">
                <a:cs typeface="Calibri Light"/>
              </a:rPr>
              <a:t>Bibliografía:</a:t>
            </a:r>
            <a:endParaRPr lang="es-ES"/>
          </a:p>
        </p:txBody>
      </p:sp>
      <p:sp>
        <p:nvSpPr>
          <p:cNvPr id="3" name="Marcador de contenido 2">
            <a:extLst>
              <a:ext uri="{FF2B5EF4-FFF2-40B4-BE49-F238E27FC236}">
                <a16:creationId xmlns:a16="http://schemas.microsoft.com/office/drawing/2014/main" id="{A35E478B-71CC-4F06-831C-BBD2CCE3425E}"/>
              </a:ext>
            </a:extLst>
          </p:cNvPr>
          <p:cNvSpPr>
            <a:spLocks noGrp="1"/>
          </p:cNvSpPr>
          <p:nvPr>
            <p:ph idx="1"/>
          </p:nvPr>
        </p:nvSpPr>
        <p:spPr/>
        <p:txBody>
          <a:bodyPr vert="horz" lIns="91440" tIns="45720" rIns="91440" bIns="45720" rtlCol="0" anchor="t">
            <a:normAutofit/>
          </a:bodyPr>
          <a:lstStyle/>
          <a:p>
            <a:r>
              <a:rPr lang="es-ES" dirty="0">
                <a:cs typeface="Calibri"/>
              </a:rPr>
              <a:t>Juan Miguel García - Álgebra lineal tras los buscadores de Internet. Universidad del País Vasco, Matemática Aplicada y Estadística (2002)</a:t>
            </a:r>
          </a:p>
          <a:p>
            <a:r>
              <a:rPr lang="es-ES" dirty="0" err="1">
                <a:ea typeface="+mn-lt"/>
                <a:cs typeface="+mn-lt"/>
              </a:rPr>
              <a:t>Monica</a:t>
            </a:r>
            <a:r>
              <a:rPr lang="es-ES" dirty="0">
                <a:ea typeface="+mn-lt"/>
                <a:cs typeface="+mn-lt"/>
              </a:rPr>
              <a:t> </a:t>
            </a:r>
            <a:r>
              <a:rPr lang="es-ES" dirty="0" err="1">
                <a:ea typeface="+mn-lt"/>
                <a:cs typeface="+mn-lt"/>
              </a:rPr>
              <a:t>Bianchini</a:t>
            </a:r>
            <a:r>
              <a:rPr lang="es-ES" dirty="0">
                <a:ea typeface="+mn-lt"/>
                <a:cs typeface="+mn-lt"/>
              </a:rPr>
              <a:t>, Marco </a:t>
            </a:r>
            <a:r>
              <a:rPr lang="es-ES" dirty="0" err="1">
                <a:ea typeface="+mn-lt"/>
                <a:cs typeface="+mn-lt"/>
              </a:rPr>
              <a:t>Gori</a:t>
            </a:r>
            <a:r>
              <a:rPr lang="es-ES" dirty="0">
                <a:ea typeface="+mn-lt"/>
                <a:cs typeface="+mn-lt"/>
              </a:rPr>
              <a:t> y Franco </a:t>
            </a:r>
            <a:r>
              <a:rPr lang="es-ES" dirty="0" err="1">
                <a:ea typeface="+mn-lt"/>
                <a:cs typeface="+mn-lt"/>
              </a:rPr>
              <a:t>Scarselli</a:t>
            </a:r>
            <a:r>
              <a:rPr lang="es-ES" dirty="0">
                <a:ea typeface="+mn-lt"/>
                <a:cs typeface="+mn-lt"/>
              </a:rPr>
              <a:t> – </a:t>
            </a:r>
            <a:r>
              <a:rPr lang="es-ES" dirty="0" err="1">
                <a:ea typeface="+mn-lt"/>
                <a:cs typeface="+mn-lt"/>
              </a:rPr>
              <a:t>Inside</a:t>
            </a:r>
            <a:r>
              <a:rPr lang="es-ES" dirty="0">
                <a:ea typeface="+mn-lt"/>
                <a:cs typeface="+mn-lt"/>
              </a:rPr>
              <a:t> PageRank. Universidad de Siena (2005)</a:t>
            </a:r>
            <a:endParaRPr lang="es-ES" dirty="0">
              <a:cs typeface="Calibri"/>
            </a:endParaRPr>
          </a:p>
          <a:p>
            <a:r>
              <a:rPr lang="es-ES" dirty="0">
                <a:cs typeface="Calibri"/>
              </a:rPr>
              <a:t>Alberto Cano - Aplicaciones del Álgebra Lineal en la vida cotidiana, </a:t>
            </a:r>
            <a:r>
              <a:rPr lang="es-ES" dirty="0" err="1">
                <a:cs typeface="Calibri"/>
              </a:rPr>
              <a:t>paper</a:t>
            </a:r>
            <a:r>
              <a:rPr lang="es-ES" dirty="0">
                <a:cs typeface="Calibri"/>
              </a:rPr>
              <a:t> de conferencia para Virginia Commonwealth </a:t>
            </a:r>
            <a:r>
              <a:rPr lang="es-ES" dirty="0" err="1">
                <a:cs typeface="Calibri"/>
              </a:rPr>
              <a:t>University</a:t>
            </a:r>
            <a:r>
              <a:rPr lang="es-ES" dirty="0">
                <a:cs typeface="Calibri"/>
              </a:rPr>
              <a:t> (2009)</a:t>
            </a:r>
          </a:p>
          <a:p>
            <a:r>
              <a:rPr lang="es-ES" dirty="0">
                <a:cs typeface="Calibri"/>
              </a:rPr>
              <a:t>Páginas de </a:t>
            </a:r>
            <a:r>
              <a:rPr lang="es-ES" dirty="0" err="1">
                <a:cs typeface="Calibri"/>
              </a:rPr>
              <a:t>wikipedia</a:t>
            </a:r>
            <a:r>
              <a:rPr lang="es-ES" dirty="0">
                <a:cs typeface="Calibri"/>
              </a:rPr>
              <a:t> variadas: PageRank, HITS, SCI, y definiciones varias del área.</a:t>
            </a:r>
          </a:p>
          <a:p>
            <a:endParaRPr lang="es-ES" dirty="0">
              <a:cs typeface="Calibri"/>
            </a:endParaRPr>
          </a:p>
        </p:txBody>
      </p:sp>
    </p:spTree>
    <p:extLst>
      <p:ext uri="{BB962C8B-B14F-4D97-AF65-F5344CB8AC3E}">
        <p14:creationId xmlns:p14="http://schemas.microsoft.com/office/powerpoint/2010/main" val="55514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Imagen que contiene reloj&#10;&#10;Descripción generada con confianza muy alta">
            <a:extLst>
              <a:ext uri="{FF2B5EF4-FFF2-40B4-BE49-F238E27FC236}">
                <a16:creationId xmlns:a16="http://schemas.microsoft.com/office/drawing/2014/main" id="{2AF260AD-37AB-422C-BBC4-BD39364A4F65}"/>
              </a:ext>
            </a:extLst>
          </p:cNvPr>
          <p:cNvPicPr>
            <a:picLocks noGrp="1" noChangeAspect="1"/>
          </p:cNvPicPr>
          <p:nvPr>
            <p:ph idx="1"/>
          </p:nvPr>
        </p:nvPicPr>
        <p:blipFill>
          <a:blip r:embed="rId2"/>
          <a:stretch>
            <a:fillRect/>
          </a:stretch>
        </p:blipFill>
        <p:spPr>
          <a:xfrm>
            <a:off x="789357" y="1959179"/>
            <a:ext cx="10560123" cy="2941231"/>
          </a:xfrm>
        </p:spPr>
      </p:pic>
      <p:sp>
        <p:nvSpPr>
          <p:cNvPr id="6" name="CuadroTexto 5">
            <a:extLst>
              <a:ext uri="{FF2B5EF4-FFF2-40B4-BE49-F238E27FC236}">
                <a16:creationId xmlns:a16="http://schemas.microsoft.com/office/drawing/2014/main" id="{FACB9021-903A-4C95-911B-55F16519B865}"/>
              </a:ext>
            </a:extLst>
          </p:cNvPr>
          <p:cNvSpPr txBox="1"/>
          <p:nvPr/>
        </p:nvSpPr>
        <p:spPr>
          <a:xfrm>
            <a:off x="870098" y="772633"/>
            <a:ext cx="632816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600"/>
              <a:t>Y así, definimos por recurrencia la p+1-ésima </a:t>
            </a:r>
            <a:r>
              <a:rPr lang="es-ES" sz="2600" dirty="0"/>
              <a:t>nota media ponderada de </a:t>
            </a:r>
            <a:r>
              <a:rPr lang="es-ES" sz="2600" i="1" dirty="0"/>
              <a:t>j</a:t>
            </a:r>
            <a:r>
              <a:rPr lang="es-ES" sz="2600" dirty="0"/>
              <a:t> como:</a:t>
            </a:r>
            <a:endParaRPr lang="es-ES" sz="2600" dirty="0">
              <a:cs typeface="Calibri"/>
            </a:endParaRPr>
          </a:p>
        </p:txBody>
      </p:sp>
      <p:sp>
        <p:nvSpPr>
          <p:cNvPr id="7" name="CuadroTexto 6">
            <a:extLst>
              <a:ext uri="{FF2B5EF4-FFF2-40B4-BE49-F238E27FC236}">
                <a16:creationId xmlns:a16="http://schemas.microsoft.com/office/drawing/2014/main" id="{5C72FB05-02F8-4CD9-84BE-F2C67AB710C9}"/>
              </a:ext>
            </a:extLst>
          </p:cNvPr>
          <p:cNvSpPr txBox="1"/>
          <p:nvPr/>
        </p:nvSpPr>
        <p:spPr>
          <a:xfrm>
            <a:off x="1801553" y="5434345"/>
            <a:ext cx="96366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t>Podríamos preguntarnos, existe el límite cuando </a:t>
            </a:r>
            <a:r>
              <a:rPr lang="es-ES" sz="2400" i="1" dirty="0"/>
              <a:t>p</a:t>
            </a:r>
            <a:r>
              <a:rPr lang="es-ES" sz="2400" dirty="0"/>
              <a:t> </a:t>
            </a:r>
            <a:r>
              <a:rPr lang="es-ES" sz="2400"/>
              <a:t>tiende a infinito de </a:t>
            </a:r>
            <a:r>
              <a:rPr lang="es-ES" sz="2400" i="1"/>
              <a:t>x</a:t>
            </a:r>
            <a:r>
              <a:rPr lang="es-ES" sz="2400" i="1" baseline="-25000"/>
              <a:t>j</a:t>
            </a:r>
            <a:r>
              <a:rPr lang="es-ES" sz="2400" i="1" baseline="30000"/>
              <a:t>(p)</a:t>
            </a:r>
            <a:r>
              <a:rPr lang="es-ES" sz="2400"/>
              <a:t>?</a:t>
            </a:r>
            <a:endParaRPr lang="es-ES" sz="2400">
              <a:cs typeface="Calibri"/>
            </a:endParaRPr>
          </a:p>
        </p:txBody>
      </p:sp>
    </p:spTree>
    <p:extLst>
      <p:ext uri="{BB962C8B-B14F-4D97-AF65-F5344CB8AC3E}">
        <p14:creationId xmlns:p14="http://schemas.microsoft.com/office/powerpoint/2010/main" val="37881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9E068-1476-436F-9EE5-10C94035EF6F}"/>
              </a:ext>
            </a:extLst>
          </p:cNvPr>
          <p:cNvSpPr>
            <a:spLocks noGrp="1"/>
          </p:cNvSpPr>
          <p:nvPr>
            <p:ph type="title"/>
          </p:nvPr>
        </p:nvSpPr>
        <p:spPr/>
        <p:txBody>
          <a:bodyPr/>
          <a:lstStyle/>
          <a:p>
            <a:endParaRPr lang="es-ES"/>
          </a:p>
        </p:txBody>
      </p:sp>
      <p:pic>
        <p:nvPicPr>
          <p:cNvPr id="4" name="Imagen 4" descr="Imagen que contiene texto, mapa&#10;&#10;Descripción generada con confianza muy alta">
            <a:extLst>
              <a:ext uri="{FF2B5EF4-FFF2-40B4-BE49-F238E27FC236}">
                <a16:creationId xmlns:a16="http://schemas.microsoft.com/office/drawing/2014/main" id="{B2522458-967D-4199-9F9B-655EE8C7827D}"/>
              </a:ext>
            </a:extLst>
          </p:cNvPr>
          <p:cNvPicPr>
            <a:picLocks noGrp="1" noChangeAspect="1"/>
          </p:cNvPicPr>
          <p:nvPr>
            <p:ph idx="1"/>
          </p:nvPr>
        </p:nvPicPr>
        <p:blipFill>
          <a:blip r:embed="rId2"/>
          <a:stretch>
            <a:fillRect/>
          </a:stretch>
        </p:blipFill>
        <p:spPr>
          <a:xfrm>
            <a:off x="62828" y="682625"/>
            <a:ext cx="11233459" cy="4820942"/>
          </a:xfrm>
        </p:spPr>
      </p:pic>
      <p:sp>
        <p:nvSpPr>
          <p:cNvPr id="6" name="CuadroTexto 5">
            <a:extLst>
              <a:ext uri="{FF2B5EF4-FFF2-40B4-BE49-F238E27FC236}">
                <a16:creationId xmlns:a16="http://schemas.microsoft.com/office/drawing/2014/main" id="{A039E1D2-B3E0-4981-9470-42F53BB0D709}"/>
              </a:ext>
            </a:extLst>
          </p:cNvPr>
          <p:cNvSpPr txBox="1"/>
          <p:nvPr/>
        </p:nvSpPr>
        <p:spPr>
          <a:xfrm>
            <a:off x="291660" y="4844434"/>
            <a:ext cx="40102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5400"/>
              <a:t>GRACIAS!!!!</a:t>
            </a:r>
            <a:endParaRPr lang="es-ES" sz="5400">
              <a:cs typeface="Calibri"/>
            </a:endParaRPr>
          </a:p>
        </p:txBody>
      </p:sp>
      <p:sp>
        <p:nvSpPr>
          <p:cNvPr id="3" name="CuadroTexto 2">
            <a:extLst>
              <a:ext uri="{FF2B5EF4-FFF2-40B4-BE49-F238E27FC236}">
                <a16:creationId xmlns:a16="http://schemas.microsoft.com/office/drawing/2014/main" id="{1D7B1F5E-765A-4EC2-A9BA-6F3574C04ABD}"/>
              </a:ext>
            </a:extLst>
          </p:cNvPr>
          <p:cNvSpPr txBox="1"/>
          <p:nvPr/>
        </p:nvSpPr>
        <p:spPr>
          <a:xfrm>
            <a:off x="6377797" y="5587041"/>
            <a:ext cx="54892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ES" sz="3000"/>
              <a:t>Thiago Antognini – Pedro Villegas </a:t>
            </a:r>
            <a:r>
              <a:rPr lang="es-ES" sz="3000" dirty="0"/>
              <a:t>Marzo de 2020</a:t>
            </a:r>
            <a:endParaRPr lang="es-ES" dirty="0"/>
          </a:p>
        </p:txBody>
      </p:sp>
    </p:spTree>
    <p:extLst>
      <p:ext uri="{BB962C8B-B14F-4D97-AF65-F5344CB8AC3E}">
        <p14:creationId xmlns:p14="http://schemas.microsoft.com/office/powerpoint/2010/main" val="98393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2860ECC-683B-4F00-9DFA-15702BF776C8}"/>
              </a:ext>
            </a:extLst>
          </p:cNvPr>
          <p:cNvSpPr>
            <a:spLocks noGrp="1"/>
          </p:cNvSpPr>
          <p:nvPr>
            <p:ph type="ctrTitle"/>
          </p:nvPr>
        </p:nvSpPr>
        <p:spPr>
          <a:xfrm>
            <a:off x="477981" y="440107"/>
            <a:ext cx="3562616" cy="3957273"/>
          </a:xfrm>
        </p:spPr>
        <p:txBody>
          <a:bodyPr anchor="b">
            <a:normAutofit/>
          </a:bodyPr>
          <a:lstStyle/>
          <a:p>
            <a:pPr algn="l"/>
            <a:r>
              <a:rPr lang="es-ES" dirty="0">
                <a:cs typeface="Calibri Light"/>
              </a:rPr>
              <a:t>PageRank</a:t>
            </a:r>
            <a:endParaRPr lang="es-ES" dirty="0"/>
          </a:p>
        </p:txBody>
      </p:sp>
      <p:sp>
        <p:nvSpPr>
          <p:cNvPr id="3" name="Subtítulo 2">
            <a:extLst>
              <a:ext uri="{FF2B5EF4-FFF2-40B4-BE49-F238E27FC236}">
                <a16:creationId xmlns:a16="http://schemas.microsoft.com/office/drawing/2014/main" id="{65F54BF5-202A-4A9D-B71E-71297E733E24}"/>
              </a:ext>
            </a:extLst>
          </p:cNvPr>
          <p:cNvSpPr>
            <a:spLocks noGrp="1"/>
          </p:cNvSpPr>
          <p:nvPr>
            <p:ph type="subTitle" idx="1"/>
          </p:nvPr>
        </p:nvSpPr>
        <p:spPr>
          <a:xfrm>
            <a:off x="433678" y="4642549"/>
            <a:ext cx="4554987" cy="1624582"/>
          </a:xfrm>
        </p:spPr>
        <p:txBody>
          <a:bodyPr vert="horz" lIns="91440" tIns="45720" rIns="91440" bIns="45720" rtlCol="0" anchor="t">
            <a:noAutofit/>
          </a:bodyPr>
          <a:lstStyle/>
          <a:p>
            <a:pPr marL="342900" indent="-342900" algn="l">
              <a:buChar char="•"/>
            </a:pPr>
            <a:r>
              <a:rPr lang="es-ES" sz="1800" dirty="0">
                <a:cs typeface="Calibri"/>
              </a:rPr>
              <a:t>Creada y registrada por Google el 9 de enero de 1999</a:t>
            </a:r>
          </a:p>
          <a:p>
            <a:pPr marL="342900" indent="-342900" algn="l">
              <a:buChar char="•"/>
            </a:pPr>
            <a:r>
              <a:rPr lang="es-ES" sz="1800" dirty="0">
                <a:cs typeface="Calibri"/>
              </a:rPr>
              <a:t>Es un algoritmo capaz de determinar la relevancia de una página web</a:t>
            </a:r>
          </a:p>
          <a:p>
            <a:pPr marL="342900" indent="-342900" algn="l">
              <a:buChar char="•"/>
            </a:pPr>
            <a:r>
              <a:rPr lang="es-ES" sz="1800" dirty="0">
                <a:cs typeface="Calibri"/>
              </a:rPr>
              <a:t>Desarrollado por Larry Page y Sergey </a:t>
            </a:r>
            <a:r>
              <a:rPr lang="es-ES" sz="1800" dirty="0" err="1">
                <a:cs typeface="Calibri"/>
              </a:rPr>
              <a:t>Bin</a:t>
            </a:r>
            <a:endParaRPr lang="es-ES" sz="1800">
              <a:cs typeface="Calibri"/>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4" descr="Imagen que contiene dibujo&#10;&#10;Descripción generada con confianza muy alta">
            <a:extLst>
              <a:ext uri="{FF2B5EF4-FFF2-40B4-BE49-F238E27FC236}">
                <a16:creationId xmlns:a16="http://schemas.microsoft.com/office/drawing/2014/main" id="{4EFE0AA5-4C4B-439A-B8B0-CFFFDE5BA3B8}"/>
              </a:ext>
            </a:extLst>
          </p:cNvPr>
          <p:cNvPicPr>
            <a:picLocks noChangeAspect="1"/>
          </p:cNvPicPr>
          <p:nvPr/>
        </p:nvPicPr>
        <p:blipFill rotWithShape="1">
          <a:blip r:embed="rId2"/>
          <a:srcRect l="-17286" t="2659" r="9073" b="-2659"/>
          <a:stretch/>
        </p:blipFill>
        <p:spPr>
          <a:xfrm>
            <a:off x="3674115" y="10"/>
            <a:ext cx="8519631" cy="6337843"/>
          </a:xfrm>
          <a:prstGeom prst="rect">
            <a:avLst/>
          </a:prstGeom>
        </p:spPr>
      </p:pic>
    </p:spTree>
    <p:extLst>
      <p:ext uri="{BB962C8B-B14F-4D97-AF65-F5344CB8AC3E}">
        <p14:creationId xmlns:p14="http://schemas.microsoft.com/office/powerpoint/2010/main" val="48183123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B60EC-4961-4DE3-860E-3F7C036B6222}"/>
              </a:ext>
            </a:extLst>
          </p:cNvPr>
          <p:cNvSpPr>
            <a:spLocks noGrp="1"/>
          </p:cNvSpPr>
          <p:nvPr>
            <p:ph type="title"/>
          </p:nvPr>
        </p:nvSpPr>
        <p:spPr/>
        <p:txBody>
          <a:bodyPr>
            <a:normAutofit/>
          </a:bodyPr>
          <a:lstStyle/>
          <a:p>
            <a:r>
              <a:rPr lang="es-ES" sz="4800" dirty="0">
                <a:cs typeface="Calibri Light"/>
              </a:rPr>
              <a:t>¿Cómo?</a:t>
            </a:r>
            <a:endParaRPr lang="es-ES" sz="4800" dirty="0"/>
          </a:p>
        </p:txBody>
      </p:sp>
      <p:sp>
        <p:nvSpPr>
          <p:cNvPr id="3" name="Marcador de contenido 2">
            <a:extLst>
              <a:ext uri="{FF2B5EF4-FFF2-40B4-BE49-F238E27FC236}">
                <a16:creationId xmlns:a16="http://schemas.microsoft.com/office/drawing/2014/main" id="{D6060A8D-8805-4F22-84AD-E5D4B1BF7427}"/>
              </a:ext>
            </a:extLst>
          </p:cNvPr>
          <p:cNvSpPr>
            <a:spLocks noGrp="1"/>
          </p:cNvSpPr>
          <p:nvPr>
            <p:ph idx="1"/>
          </p:nvPr>
        </p:nvSpPr>
        <p:spPr>
          <a:xfrm>
            <a:off x="838200" y="1692718"/>
            <a:ext cx="6280298" cy="3447571"/>
          </a:xfrm>
        </p:spPr>
        <p:txBody>
          <a:bodyPr vert="horz" lIns="91440" tIns="45720" rIns="91440" bIns="45720" rtlCol="0" anchor="t">
            <a:normAutofit/>
          </a:bodyPr>
          <a:lstStyle/>
          <a:p>
            <a:pPr marL="0" indent="0">
              <a:buNone/>
            </a:pPr>
            <a:r>
              <a:rPr lang="es-ES" dirty="0">
                <a:cs typeface="Calibri"/>
              </a:rPr>
              <a:t>PageRank mide la calidad e importancia de una página web de manera democrática. Mientras más páginas web enlacen a la nuestra, más votos ésta tendrá.</a:t>
            </a:r>
            <a:endParaRPr lang="es-ES">
              <a:cs typeface="Calibri" panose="020F0502020204030204"/>
            </a:endParaRPr>
          </a:p>
        </p:txBody>
      </p:sp>
      <p:pic>
        <p:nvPicPr>
          <p:cNvPr id="4" name="Imagen 4" descr="Imagen que contiene texto, mapa&#10;&#10;Descripción generada con confianza muy alta">
            <a:extLst>
              <a:ext uri="{FF2B5EF4-FFF2-40B4-BE49-F238E27FC236}">
                <a16:creationId xmlns:a16="http://schemas.microsoft.com/office/drawing/2014/main" id="{603EED83-1EF2-40A7-B8C7-DF58EE83B2FF}"/>
              </a:ext>
            </a:extLst>
          </p:cNvPr>
          <p:cNvPicPr>
            <a:picLocks noChangeAspect="1"/>
          </p:cNvPicPr>
          <p:nvPr/>
        </p:nvPicPr>
        <p:blipFill>
          <a:blip r:embed="rId2"/>
          <a:stretch>
            <a:fillRect/>
          </a:stretch>
        </p:blipFill>
        <p:spPr>
          <a:xfrm>
            <a:off x="7703188" y="1574300"/>
            <a:ext cx="4178595" cy="3717424"/>
          </a:xfrm>
          <a:prstGeom prst="rect">
            <a:avLst/>
          </a:prstGeom>
        </p:spPr>
      </p:pic>
    </p:spTree>
    <p:extLst>
      <p:ext uri="{BB962C8B-B14F-4D97-AF65-F5344CB8AC3E}">
        <p14:creationId xmlns:p14="http://schemas.microsoft.com/office/powerpoint/2010/main" val="130410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AB1134-5B4E-4282-B263-FFD3326E0E05}"/>
              </a:ext>
            </a:extLst>
          </p:cNvPr>
          <p:cNvSpPr>
            <a:spLocks noGrp="1"/>
          </p:cNvSpPr>
          <p:nvPr>
            <p:ph idx="1"/>
          </p:nvPr>
        </p:nvSpPr>
        <p:spPr>
          <a:xfrm>
            <a:off x="811619" y="569111"/>
            <a:ext cx="11178964" cy="1658927"/>
          </a:xfrm>
        </p:spPr>
        <p:txBody>
          <a:bodyPr vert="horz" lIns="91440" tIns="45720" rIns="91440" bIns="45720" rtlCol="0" anchor="t">
            <a:normAutofit/>
          </a:bodyPr>
          <a:lstStyle/>
          <a:p>
            <a:pPr indent="0">
              <a:buNone/>
            </a:pPr>
            <a:r>
              <a:rPr lang="es-ES" dirty="0">
                <a:cs typeface="Calibri"/>
              </a:rPr>
              <a:t>Sea </a:t>
            </a:r>
            <a:r>
              <a:rPr lang="es-ES" i="1" dirty="0">
                <a:cs typeface="Calibri"/>
              </a:rPr>
              <a:t>W</a:t>
            </a:r>
            <a:r>
              <a:rPr lang="es-ES" dirty="0">
                <a:cs typeface="Calibri"/>
              </a:rPr>
              <a:t> el conjunto de todas las páginas web. Sea </a:t>
            </a:r>
            <a:r>
              <a:rPr lang="es-ES" i="1" dirty="0">
                <a:cs typeface="Calibri"/>
              </a:rPr>
              <a:t>u </a:t>
            </a:r>
            <a:r>
              <a:rPr lang="es-ES" dirty="0">
                <a:cs typeface="Calibri"/>
              </a:rPr>
              <a:t>una página web; sea </a:t>
            </a:r>
            <a:r>
              <a:rPr lang="es-ES" i="1" dirty="0">
                <a:ea typeface="+mn-lt"/>
                <a:cs typeface="+mn-lt"/>
              </a:rPr>
              <a:t>F</a:t>
            </a:r>
            <a:r>
              <a:rPr lang="es-ES" i="1" baseline="-25000" dirty="0">
                <a:ea typeface="+mn-lt"/>
                <a:cs typeface="+mn-lt"/>
              </a:rPr>
              <a:t>u</a:t>
            </a:r>
            <a:r>
              <a:rPr lang="es-ES" dirty="0">
                <a:ea typeface="+mn-lt"/>
                <a:cs typeface="+mn-lt"/>
              </a:rPr>
              <a:t> el conjunto de páginas web a las que enlaza la página </a:t>
            </a:r>
            <a:r>
              <a:rPr lang="es-ES" i="1" dirty="0">
                <a:ea typeface="+mn-lt"/>
                <a:cs typeface="+mn-lt"/>
              </a:rPr>
              <a:t>u</a:t>
            </a:r>
            <a:r>
              <a:rPr lang="es-ES" dirty="0">
                <a:ea typeface="+mn-lt"/>
                <a:cs typeface="+mn-lt"/>
              </a:rPr>
              <a:t>, y denotemos por </a:t>
            </a:r>
            <a:r>
              <a:rPr lang="es-ES" i="1" dirty="0">
                <a:ea typeface="+mn-lt"/>
                <a:cs typeface="+mn-lt"/>
              </a:rPr>
              <a:t>B</a:t>
            </a:r>
            <a:r>
              <a:rPr lang="es-ES" i="1" baseline="-25000" dirty="0">
                <a:ea typeface="+mn-lt"/>
                <a:cs typeface="+mn-lt"/>
              </a:rPr>
              <a:t>u</a:t>
            </a:r>
            <a:r>
              <a:rPr lang="es-ES" dirty="0">
                <a:ea typeface="+mn-lt"/>
                <a:cs typeface="+mn-lt"/>
              </a:rPr>
              <a:t> el conjunto de páginas que apuntan hacia </a:t>
            </a:r>
            <a:r>
              <a:rPr lang="es-ES" i="1" dirty="0">
                <a:ea typeface="+mn-lt"/>
                <a:cs typeface="+mn-lt"/>
              </a:rPr>
              <a:t>u</a:t>
            </a:r>
            <a:r>
              <a:rPr lang="es-ES" dirty="0">
                <a:ea typeface="+mn-lt"/>
                <a:cs typeface="+mn-lt"/>
              </a:rPr>
              <a:t>. Notemos por </a:t>
            </a:r>
            <a:r>
              <a:rPr lang="es-ES" i="1" err="1">
                <a:ea typeface="+mn-lt"/>
                <a:cs typeface="+mn-lt"/>
              </a:rPr>
              <a:t>N</a:t>
            </a:r>
            <a:r>
              <a:rPr lang="es-ES" i="1" baseline="-25000" err="1">
                <a:ea typeface="+mn-lt"/>
                <a:cs typeface="+mn-lt"/>
              </a:rPr>
              <a:t>u</a:t>
            </a:r>
            <a:r>
              <a:rPr lang="es-ES" dirty="0">
                <a:ea typeface="+mn-lt"/>
                <a:cs typeface="+mn-lt"/>
              </a:rPr>
              <a:t> := |</a:t>
            </a:r>
            <a:r>
              <a:rPr lang="es-ES" i="1" dirty="0">
                <a:ea typeface="+mn-lt"/>
                <a:cs typeface="+mn-lt"/>
              </a:rPr>
              <a:t>F</a:t>
            </a:r>
            <a:r>
              <a:rPr lang="es-ES" i="1" baseline="-25000" dirty="0">
                <a:ea typeface="+mn-lt"/>
                <a:cs typeface="+mn-lt"/>
              </a:rPr>
              <a:t>u</a:t>
            </a:r>
            <a:r>
              <a:rPr lang="es-ES" dirty="0">
                <a:ea typeface="+mn-lt"/>
                <a:cs typeface="+mn-lt"/>
              </a:rPr>
              <a:t>| el cardinal de </a:t>
            </a:r>
            <a:r>
              <a:rPr lang="es-ES" i="1" dirty="0">
                <a:ea typeface="+mn-lt"/>
                <a:cs typeface="+mn-lt"/>
              </a:rPr>
              <a:t>F</a:t>
            </a:r>
            <a:r>
              <a:rPr lang="es-ES" i="1" baseline="-25000" dirty="0">
                <a:ea typeface="+mn-lt"/>
                <a:cs typeface="+mn-lt"/>
              </a:rPr>
              <a:t>u</a:t>
            </a:r>
            <a:r>
              <a:rPr lang="es-ES" dirty="0">
                <a:ea typeface="+mn-lt"/>
                <a:cs typeface="+mn-lt"/>
              </a:rPr>
              <a:t>. Una versión aproximada del PageRank es una </a:t>
            </a:r>
            <a:r>
              <a:rPr lang="es-ES">
                <a:ea typeface="+mn-lt"/>
                <a:cs typeface="+mn-lt"/>
              </a:rPr>
              <a:t>función</a:t>
            </a:r>
            <a:endParaRPr lang="es-ES" dirty="0" err="1">
              <a:cs typeface="Calibri" panose="020F0502020204030204"/>
            </a:endParaRPr>
          </a:p>
          <a:p>
            <a:pPr>
              <a:buNone/>
            </a:pPr>
            <a:endParaRPr lang="es-ES" dirty="0">
              <a:ea typeface="+mn-lt"/>
              <a:cs typeface="+mn-lt"/>
            </a:endParaRPr>
          </a:p>
        </p:txBody>
      </p:sp>
      <p:pic>
        <p:nvPicPr>
          <p:cNvPr id="4" name="Imagen 4" descr="Imagen que contiene objeto, reloj, hombre, tabla&#10;&#10;Descripción generada con confianza muy alta">
            <a:extLst>
              <a:ext uri="{FF2B5EF4-FFF2-40B4-BE49-F238E27FC236}">
                <a16:creationId xmlns:a16="http://schemas.microsoft.com/office/drawing/2014/main" id="{75B8F59E-9FA5-43C2-B390-FF89D499BC51}"/>
              </a:ext>
            </a:extLst>
          </p:cNvPr>
          <p:cNvPicPr>
            <a:picLocks noChangeAspect="1"/>
          </p:cNvPicPr>
          <p:nvPr/>
        </p:nvPicPr>
        <p:blipFill>
          <a:blip r:embed="rId2"/>
          <a:stretch>
            <a:fillRect/>
          </a:stretch>
        </p:blipFill>
        <p:spPr>
          <a:xfrm>
            <a:off x="4261149" y="2314972"/>
            <a:ext cx="3336350" cy="735323"/>
          </a:xfrm>
          <a:prstGeom prst="rect">
            <a:avLst/>
          </a:prstGeom>
        </p:spPr>
      </p:pic>
      <p:pic>
        <p:nvPicPr>
          <p:cNvPr id="6" name="Imagen 6" descr="Imagen que contiene objeto, reloj&#10;&#10;Descripción generada con confianza muy alta">
            <a:extLst>
              <a:ext uri="{FF2B5EF4-FFF2-40B4-BE49-F238E27FC236}">
                <a16:creationId xmlns:a16="http://schemas.microsoft.com/office/drawing/2014/main" id="{B9DA53E7-D7D2-467A-936C-034520941BB1}"/>
              </a:ext>
            </a:extLst>
          </p:cNvPr>
          <p:cNvPicPr>
            <a:picLocks noChangeAspect="1"/>
          </p:cNvPicPr>
          <p:nvPr/>
        </p:nvPicPr>
        <p:blipFill>
          <a:blip r:embed="rId3"/>
          <a:stretch>
            <a:fillRect/>
          </a:stretch>
        </p:blipFill>
        <p:spPr>
          <a:xfrm>
            <a:off x="7876887" y="3118368"/>
            <a:ext cx="3450700" cy="1410349"/>
          </a:xfrm>
          <a:prstGeom prst="rect">
            <a:avLst/>
          </a:prstGeom>
        </p:spPr>
      </p:pic>
      <p:sp>
        <p:nvSpPr>
          <p:cNvPr id="8" name="CuadroTexto 7">
            <a:extLst>
              <a:ext uri="{FF2B5EF4-FFF2-40B4-BE49-F238E27FC236}">
                <a16:creationId xmlns:a16="http://schemas.microsoft.com/office/drawing/2014/main" id="{FE5229F9-00D3-4E7B-9F0C-34AF371C03AB}"/>
              </a:ext>
            </a:extLst>
          </p:cNvPr>
          <p:cNvSpPr txBox="1"/>
          <p:nvPr/>
        </p:nvSpPr>
        <p:spPr>
          <a:xfrm>
            <a:off x="1942213" y="3466214"/>
            <a:ext cx="53769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Que satisface la ecuación funcional</a:t>
            </a:r>
            <a:endParaRPr lang="es-ES" sz="2800" dirty="0">
              <a:cs typeface="Calibri"/>
            </a:endParaRPr>
          </a:p>
        </p:txBody>
      </p:sp>
      <p:sp>
        <p:nvSpPr>
          <p:cNvPr id="9" name="CuadroTexto 8">
            <a:extLst>
              <a:ext uri="{FF2B5EF4-FFF2-40B4-BE49-F238E27FC236}">
                <a16:creationId xmlns:a16="http://schemas.microsoft.com/office/drawing/2014/main" id="{A2DFFD31-1545-4663-A2DE-211D10ECA0D4}"/>
              </a:ext>
            </a:extLst>
          </p:cNvPr>
          <p:cNvSpPr txBox="1"/>
          <p:nvPr/>
        </p:nvSpPr>
        <p:spPr>
          <a:xfrm>
            <a:off x="636550" y="5082998"/>
            <a:ext cx="98024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Para cada </a:t>
            </a:r>
            <a:r>
              <a:rPr lang="es-ES" sz="2800" i="1" err="1"/>
              <a:t>u</a:t>
            </a:r>
            <a:r>
              <a:rPr lang="es-ES" sz="2800" err="1">
                <a:ea typeface="+mn-lt"/>
                <a:cs typeface="+mn-lt"/>
              </a:rPr>
              <a:t>∈</a:t>
            </a:r>
            <a:r>
              <a:rPr lang="es-ES" sz="2800" i="1" err="1">
                <a:ea typeface="+mn-lt"/>
                <a:cs typeface="+mn-lt"/>
              </a:rPr>
              <a:t>W</a:t>
            </a:r>
            <a:r>
              <a:rPr lang="es-ES" sz="2800" dirty="0">
                <a:ea typeface="+mn-lt"/>
                <a:cs typeface="+mn-lt"/>
              </a:rPr>
              <a:t>, junto con la condición normalizadora</a:t>
            </a:r>
            <a:endParaRPr lang="es-ES" sz="2800" dirty="0">
              <a:cs typeface="Calibri"/>
            </a:endParaRPr>
          </a:p>
        </p:txBody>
      </p:sp>
      <p:pic>
        <p:nvPicPr>
          <p:cNvPr id="10" name="Imagen 10" descr="Imagen que contiene reloj&#10;&#10;Descripción generada con confianza muy alta">
            <a:extLst>
              <a:ext uri="{FF2B5EF4-FFF2-40B4-BE49-F238E27FC236}">
                <a16:creationId xmlns:a16="http://schemas.microsoft.com/office/drawing/2014/main" id="{84A279FA-9A13-48AB-9C41-CC3C2C142E43}"/>
              </a:ext>
            </a:extLst>
          </p:cNvPr>
          <p:cNvPicPr>
            <a:picLocks noChangeAspect="1"/>
          </p:cNvPicPr>
          <p:nvPr/>
        </p:nvPicPr>
        <p:blipFill>
          <a:blip r:embed="rId4"/>
          <a:stretch>
            <a:fillRect/>
          </a:stretch>
        </p:blipFill>
        <p:spPr>
          <a:xfrm>
            <a:off x="8906540" y="4843470"/>
            <a:ext cx="2645736" cy="1220295"/>
          </a:xfrm>
          <a:prstGeom prst="rect">
            <a:avLst/>
          </a:prstGeom>
        </p:spPr>
      </p:pic>
    </p:spTree>
    <p:extLst>
      <p:ext uri="{BB962C8B-B14F-4D97-AF65-F5344CB8AC3E}">
        <p14:creationId xmlns:p14="http://schemas.microsoft.com/office/powerpoint/2010/main" val="277235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CEAA36-372C-4A99-96FF-D5E89A6A7724}"/>
              </a:ext>
            </a:extLst>
          </p:cNvPr>
          <p:cNvSpPr>
            <a:spLocks noGrp="1"/>
          </p:cNvSpPr>
          <p:nvPr>
            <p:ph idx="1"/>
          </p:nvPr>
        </p:nvSpPr>
        <p:spPr>
          <a:xfrm>
            <a:off x="492322" y="492878"/>
            <a:ext cx="9275073" cy="1518998"/>
          </a:xfrm>
        </p:spPr>
        <p:txBody>
          <a:bodyPr vert="horz" lIns="91440" tIns="45720" rIns="91440" bIns="45720" rtlCol="0" anchor="t">
            <a:normAutofit fontScale="92500" lnSpcReduction="20000"/>
          </a:bodyPr>
          <a:lstStyle/>
          <a:p>
            <a:pPr indent="0">
              <a:lnSpc>
                <a:spcPct val="110000"/>
              </a:lnSpc>
              <a:buNone/>
            </a:pPr>
            <a:r>
              <a:rPr lang="es-ES" dirty="0">
                <a:ea typeface="+mn-lt"/>
                <a:cs typeface="+mn-lt"/>
              </a:rPr>
              <a:t>Sea </a:t>
            </a:r>
            <a:r>
              <a:rPr lang="es-ES" i="1" dirty="0">
                <a:ea typeface="+mn-lt"/>
                <a:cs typeface="+mn-lt"/>
              </a:rPr>
              <a:t>n </a:t>
            </a:r>
            <a:r>
              <a:rPr lang="es-ES" dirty="0">
                <a:ea typeface="+mn-lt"/>
                <a:cs typeface="+mn-lt"/>
              </a:rPr>
              <a:t>el número total de páginas web; llamando </a:t>
            </a:r>
            <a:r>
              <a:rPr lang="es-ES" i="1" dirty="0">
                <a:ea typeface="+mn-lt"/>
                <a:cs typeface="+mn-lt"/>
              </a:rPr>
              <a:t>A </a:t>
            </a:r>
            <a:r>
              <a:rPr lang="es-ES" dirty="0" err="1">
                <a:ea typeface="+mn-lt"/>
                <a:cs typeface="+mn-lt"/>
              </a:rPr>
              <a:t>a</a:t>
            </a:r>
            <a:r>
              <a:rPr lang="es-ES" dirty="0">
                <a:ea typeface="+mn-lt"/>
                <a:cs typeface="+mn-lt"/>
              </a:rPr>
              <a:t> la matriz </a:t>
            </a:r>
            <a:r>
              <a:rPr lang="es-ES" i="1" dirty="0" err="1">
                <a:ea typeface="+mn-lt"/>
                <a:cs typeface="+mn-lt"/>
              </a:rPr>
              <a:t>n×n</a:t>
            </a:r>
            <a:r>
              <a:rPr lang="es-ES" dirty="0">
                <a:ea typeface="+mn-lt"/>
                <a:cs typeface="+mn-lt"/>
              </a:rPr>
              <a:t> cuyo término </a:t>
            </a:r>
            <a:r>
              <a:rPr lang="es-ES" i="1" dirty="0" err="1">
                <a:ea typeface="+mn-lt"/>
                <a:cs typeface="+mn-lt"/>
              </a:rPr>
              <a:t>a</a:t>
            </a:r>
            <a:r>
              <a:rPr lang="es-ES" i="1" baseline="-25000" dirty="0" err="1">
                <a:ea typeface="+mn-lt"/>
                <a:cs typeface="+mn-lt"/>
              </a:rPr>
              <a:t>uv</a:t>
            </a:r>
            <a:r>
              <a:rPr lang="es-ES" dirty="0">
                <a:ea typeface="+mn-lt"/>
                <a:cs typeface="+mn-lt"/>
              </a:rPr>
              <a:t> := 1/</a:t>
            </a:r>
            <a:r>
              <a:rPr lang="es-ES" i="1" dirty="0" err="1">
                <a:ea typeface="+mn-lt"/>
                <a:cs typeface="+mn-lt"/>
              </a:rPr>
              <a:t>N</a:t>
            </a:r>
            <a:r>
              <a:rPr lang="es-ES" i="1" baseline="-25000" dirty="0" err="1">
                <a:ea typeface="+mn-lt"/>
                <a:cs typeface="+mn-lt"/>
              </a:rPr>
              <a:t>v</a:t>
            </a:r>
            <a:r>
              <a:rPr lang="es-ES" dirty="0">
                <a:ea typeface="+mn-lt"/>
                <a:cs typeface="+mn-lt"/>
              </a:rPr>
              <a:t> si existe un enlace de </a:t>
            </a:r>
            <a:r>
              <a:rPr lang="es-ES" i="1" dirty="0">
                <a:ea typeface="+mn-lt"/>
                <a:cs typeface="+mn-lt"/>
              </a:rPr>
              <a:t>v </a:t>
            </a:r>
            <a:r>
              <a:rPr lang="es-ES" dirty="0">
                <a:ea typeface="+mn-lt"/>
                <a:cs typeface="+mn-lt"/>
              </a:rPr>
              <a:t>a </a:t>
            </a:r>
            <a:r>
              <a:rPr lang="es-ES" i="1" dirty="0">
                <a:ea typeface="+mn-lt"/>
                <a:cs typeface="+mn-lt"/>
              </a:rPr>
              <a:t>u</a:t>
            </a:r>
            <a:r>
              <a:rPr lang="es-ES" dirty="0">
                <a:ea typeface="+mn-lt"/>
                <a:cs typeface="+mn-lt"/>
              </a:rPr>
              <a:t> y </a:t>
            </a:r>
            <a:r>
              <a:rPr lang="es-ES" i="1" dirty="0" err="1">
                <a:ea typeface="+mn-lt"/>
                <a:cs typeface="+mn-lt"/>
              </a:rPr>
              <a:t>a</a:t>
            </a:r>
            <a:r>
              <a:rPr lang="es-ES" i="1" baseline="-25000" dirty="0" err="1">
                <a:ea typeface="+mn-lt"/>
                <a:cs typeface="+mn-lt"/>
              </a:rPr>
              <a:t>uv</a:t>
            </a:r>
            <a:r>
              <a:rPr lang="es-ES" dirty="0">
                <a:ea typeface="+mn-lt"/>
                <a:cs typeface="+mn-lt"/>
              </a:rPr>
              <a:t> := 0 si no, se tiene que la ecuación (1) es equivalente la ecuación matricial:</a:t>
            </a:r>
            <a:endParaRPr lang="es-ES" dirty="0">
              <a:cs typeface="Calibri"/>
            </a:endParaRPr>
          </a:p>
        </p:txBody>
      </p:sp>
      <p:pic>
        <p:nvPicPr>
          <p:cNvPr id="4" name="Imagen 4" descr="Imagen que contiene tabla, taburete&#10;&#10;Descripción generada con confianza muy alta">
            <a:extLst>
              <a:ext uri="{FF2B5EF4-FFF2-40B4-BE49-F238E27FC236}">
                <a16:creationId xmlns:a16="http://schemas.microsoft.com/office/drawing/2014/main" id="{D1F5E70A-EE76-4819-ADD3-363E78DF50C7}"/>
              </a:ext>
            </a:extLst>
          </p:cNvPr>
          <p:cNvPicPr>
            <a:picLocks noChangeAspect="1"/>
          </p:cNvPicPr>
          <p:nvPr/>
        </p:nvPicPr>
        <p:blipFill>
          <a:blip r:embed="rId2"/>
          <a:stretch>
            <a:fillRect/>
          </a:stretch>
        </p:blipFill>
        <p:spPr>
          <a:xfrm>
            <a:off x="3044134" y="2163554"/>
            <a:ext cx="2485643" cy="840959"/>
          </a:xfrm>
          <a:prstGeom prst="rect">
            <a:avLst/>
          </a:prstGeom>
        </p:spPr>
      </p:pic>
      <p:sp>
        <p:nvSpPr>
          <p:cNvPr id="6" name="CuadroTexto 5">
            <a:extLst>
              <a:ext uri="{FF2B5EF4-FFF2-40B4-BE49-F238E27FC236}">
                <a16:creationId xmlns:a16="http://schemas.microsoft.com/office/drawing/2014/main" id="{D42DD663-0BE4-4A58-AFB1-833FB697831D}"/>
              </a:ext>
            </a:extLst>
          </p:cNvPr>
          <p:cNvSpPr txBox="1"/>
          <p:nvPr/>
        </p:nvSpPr>
        <p:spPr>
          <a:xfrm>
            <a:off x="7552298" y="2287771"/>
            <a:ext cx="17774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3200" dirty="0"/>
              <a:t>Donde</a:t>
            </a:r>
            <a:endParaRPr lang="es-ES" sz="3200" dirty="0">
              <a:cs typeface="Calibri"/>
            </a:endParaRPr>
          </a:p>
        </p:txBody>
      </p:sp>
      <p:pic>
        <p:nvPicPr>
          <p:cNvPr id="7" name="Imagen 7" descr="Imagen que contiene camiseta&#10;&#10;Descripción generada con confianza muy alta">
            <a:extLst>
              <a:ext uri="{FF2B5EF4-FFF2-40B4-BE49-F238E27FC236}">
                <a16:creationId xmlns:a16="http://schemas.microsoft.com/office/drawing/2014/main" id="{A82BC511-9C4C-458A-976C-3358623D76CC}"/>
              </a:ext>
            </a:extLst>
          </p:cNvPr>
          <p:cNvPicPr>
            <a:picLocks noChangeAspect="1"/>
          </p:cNvPicPr>
          <p:nvPr/>
        </p:nvPicPr>
        <p:blipFill>
          <a:blip r:embed="rId3"/>
          <a:stretch>
            <a:fillRect/>
          </a:stretch>
        </p:blipFill>
        <p:spPr>
          <a:xfrm>
            <a:off x="9239119" y="1793879"/>
            <a:ext cx="2149548" cy="1571514"/>
          </a:xfrm>
          <a:prstGeom prst="rect">
            <a:avLst/>
          </a:prstGeom>
        </p:spPr>
      </p:pic>
      <p:sp>
        <p:nvSpPr>
          <p:cNvPr id="9" name="CuadroTexto 8">
            <a:extLst>
              <a:ext uri="{FF2B5EF4-FFF2-40B4-BE49-F238E27FC236}">
                <a16:creationId xmlns:a16="http://schemas.microsoft.com/office/drawing/2014/main" id="{DB15A89D-4D51-4E3C-A503-992DED38E3E7}"/>
              </a:ext>
            </a:extLst>
          </p:cNvPr>
          <p:cNvSpPr txBox="1"/>
          <p:nvPr/>
        </p:nvSpPr>
        <p:spPr>
          <a:xfrm>
            <a:off x="497457" y="3674853"/>
            <a:ext cx="1162840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Supongamos que toda página web tiene al menos un ultraenlace. Como todos los elementos de la matriz </a:t>
            </a:r>
            <a:r>
              <a:rPr lang="es-ES" sz="2800" i="1" dirty="0"/>
              <a:t>A </a:t>
            </a:r>
            <a:r>
              <a:rPr lang="es-ES" sz="2800" dirty="0"/>
              <a:t>son números no negativos y las columnas de </a:t>
            </a:r>
            <a:r>
              <a:rPr lang="es-ES" sz="2800" i="1" dirty="0"/>
              <a:t>A </a:t>
            </a:r>
            <a:r>
              <a:rPr lang="es-ES" sz="2800" dirty="0"/>
              <a:t>suman 1, se tiene que la matriz </a:t>
            </a:r>
            <a:r>
              <a:rPr lang="es-ES" sz="2800" i="1" dirty="0"/>
              <a:t>A</a:t>
            </a:r>
            <a:r>
              <a:rPr lang="es-ES" sz="2800" i="1" baseline="30000" dirty="0"/>
              <a:t>t</a:t>
            </a:r>
            <a:r>
              <a:rPr lang="es-ES" sz="2800" dirty="0"/>
              <a:t> es estocástica, por lo que 1 es valor propio de </a:t>
            </a:r>
            <a:r>
              <a:rPr lang="es-ES" sz="2800" i="1" dirty="0"/>
              <a:t>A </a:t>
            </a:r>
            <a:r>
              <a:rPr lang="es-ES" sz="2800" dirty="0"/>
              <a:t>y además su radio </a:t>
            </a:r>
            <a:r>
              <a:rPr lang="es-ES" sz="2800"/>
              <a:t>espectral es igual a 1.</a:t>
            </a:r>
            <a:endParaRPr lang="es-ES" sz="2800" dirty="0">
              <a:cs typeface="Calibri"/>
            </a:endParaRPr>
          </a:p>
        </p:txBody>
      </p:sp>
      <p:sp>
        <p:nvSpPr>
          <p:cNvPr id="2" name="CuadroTexto 1">
            <a:extLst>
              <a:ext uri="{FF2B5EF4-FFF2-40B4-BE49-F238E27FC236}">
                <a16:creationId xmlns:a16="http://schemas.microsoft.com/office/drawing/2014/main" id="{4F33134B-F3A6-4608-B09B-823AD289F870}"/>
              </a:ext>
            </a:extLst>
          </p:cNvPr>
          <p:cNvSpPr txBox="1"/>
          <p:nvPr/>
        </p:nvSpPr>
        <p:spPr>
          <a:xfrm>
            <a:off x="6030452" y="5802864"/>
            <a:ext cx="58630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i="1" dirty="0"/>
              <a:t>(Propiedad de matrices estocásticas)</a:t>
            </a:r>
          </a:p>
        </p:txBody>
      </p:sp>
    </p:spTree>
    <p:extLst>
      <p:ext uri="{BB962C8B-B14F-4D97-AF65-F5344CB8AC3E}">
        <p14:creationId xmlns:p14="http://schemas.microsoft.com/office/powerpoint/2010/main" val="41385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be 1">
            <a:extLst>
              <a:ext uri="{FF2B5EF4-FFF2-40B4-BE49-F238E27FC236}">
                <a16:creationId xmlns:a16="http://schemas.microsoft.com/office/drawing/2014/main" id="{0E53404C-7204-424B-A8B2-E5C972002B69}"/>
              </a:ext>
            </a:extLst>
          </p:cNvPr>
          <p:cNvSpPr/>
          <p:nvPr/>
        </p:nvSpPr>
        <p:spPr>
          <a:xfrm>
            <a:off x="6722125" y="3127874"/>
            <a:ext cx="5389083" cy="365392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1D85A963-1D83-4775-A453-8145986CC696}"/>
              </a:ext>
            </a:extLst>
          </p:cNvPr>
          <p:cNvSpPr txBox="1"/>
          <p:nvPr/>
        </p:nvSpPr>
        <p:spPr>
          <a:xfrm>
            <a:off x="306568" y="497457"/>
            <a:ext cx="71371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ea typeface="+mn-lt"/>
                <a:cs typeface="+mn-lt"/>
              </a:rPr>
              <a:t>Por la teoría de Perron-Frobenius de matrices no negativas, la matriz </a:t>
            </a:r>
            <a:r>
              <a:rPr lang="es-ES" sz="2800" i="1" dirty="0">
                <a:ea typeface="+mn-lt"/>
                <a:cs typeface="+mn-lt"/>
              </a:rPr>
              <a:t>A </a:t>
            </a:r>
            <a:r>
              <a:rPr lang="es-ES" sz="2800" dirty="0">
                <a:ea typeface="+mn-lt"/>
                <a:cs typeface="+mn-lt"/>
              </a:rPr>
              <a:t>tiene un </a:t>
            </a:r>
            <a:r>
              <a:rPr lang="es-ES" sz="2800">
                <a:ea typeface="+mn-lt"/>
                <a:cs typeface="+mn-lt"/>
              </a:rPr>
              <a:t>vector propio no negativo x asociado al valor propio 1:</a:t>
            </a:r>
            <a:endParaRPr lang="es-ES" sz="2800"/>
          </a:p>
        </p:txBody>
      </p:sp>
      <p:sp>
        <p:nvSpPr>
          <p:cNvPr id="7" name="CuadroTexto 6">
            <a:extLst>
              <a:ext uri="{FF2B5EF4-FFF2-40B4-BE49-F238E27FC236}">
                <a16:creationId xmlns:a16="http://schemas.microsoft.com/office/drawing/2014/main" id="{BD0A3EF6-B53E-4376-AE43-522FAB8B7FF4}"/>
              </a:ext>
            </a:extLst>
          </p:cNvPr>
          <p:cNvSpPr txBox="1"/>
          <p:nvPr/>
        </p:nvSpPr>
        <p:spPr>
          <a:xfrm>
            <a:off x="310551" y="24384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2800" dirty="0">
              <a:cs typeface="Calibri"/>
            </a:endParaRPr>
          </a:p>
        </p:txBody>
      </p:sp>
      <p:pic>
        <p:nvPicPr>
          <p:cNvPr id="8" name="Imagen 8" descr="Imagen que contiene objeto, reloj&#10;&#10;Descripción generada con confianza muy alta">
            <a:extLst>
              <a:ext uri="{FF2B5EF4-FFF2-40B4-BE49-F238E27FC236}">
                <a16:creationId xmlns:a16="http://schemas.microsoft.com/office/drawing/2014/main" id="{CC5D3469-C318-4A6F-8C8D-95751DFE8F63}"/>
              </a:ext>
            </a:extLst>
          </p:cNvPr>
          <p:cNvPicPr>
            <a:picLocks noChangeAspect="1"/>
          </p:cNvPicPr>
          <p:nvPr/>
        </p:nvPicPr>
        <p:blipFill>
          <a:blip r:embed="rId2"/>
          <a:stretch>
            <a:fillRect/>
          </a:stretch>
        </p:blipFill>
        <p:spPr>
          <a:xfrm>
            <a:off x="7645775" y="957916"/>
            <a:ext cx="2743200" cy="1443446"/>
          </a:xfrm>
          <a:prstGeom prst="rect">
            <a:avLst/>
          </a:prstGeom>
        </p:spPr>
      </p:pic>
      <p:sp>
        <p:nvSpPr>
          <p:cNvPr id="11" name="CuadroTexto 10">
            <a:extLst>
              <a:ext uri="{FF2B5EF4-FFF2-40B4-BE49-F238E27FC236}">
                <a16:creationId xmlns:a16="http://schemas.microsoft.com/office/drawing/2014/main" id="{DBDDBBA1-AF98-42FC-83A5-F9B843E3B36B}"/>
              </a:ext>
            </a:extLst>
          </p:cNvPr>
          <p:cNvSpPr txBox="1"/>
          <p:nvPr/>
        </p:nvSpPr>
        <p:spPr>
          <a:xfrm>
            <a:off x="-154406" y="2638265"/>
            <a:ext cx="113696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a:ea typeface="+mn-lt"/>
                <a:cs typeface="+mn-lt"/>
              </a:rPr>
              <a:t>      Esto prueba la existencia de una función </a:t>
            </a:r>
            <a:endParaRPr lang="es-ES" sz="2800"/>
          </a:p>
        </p:txBody>
      </p:sp>
      <p:pic>
        <p:nvPicPr>
          <p:cNvPr id="13" name="Imagen 4" descr="Imagen que contiene objeto, reloj, hombre, tabla&#10;&#10;Descripción generada con confianza muy alta">
            <a:extLst>
              <a:ext uri="{FF2B5EF4-FFF2-40B4-BE49-F238E27FC236}">
                <a16:creationId xmlns:a16="http://schemas.microsoft.com/office/drawing/2014/main" id="{8D71DE0E-2D2E-4B86-B0F7-B1E958B31C61}"/>
              </a:ext>
            </a:extLst>
          </p:cNvPr>
          <p:cNvPicPr>
            <a:picLocks noChangeAspect="1"/>
          </p:cNvPicPr>
          <p:nvPr/>
        </p:nvPicPr>
        <p:blipFill>
          <a:blip r:embed="rId3"/>
          <a:stretch>
            <a:fillRect/>
          </a:stretch>
        </p:blipFill>
        <p:spPr>
          <a:xfrm>
            <a:off x="6290389" y="2611181"/>
            <a:ext cx="2588728" cy="577173"/>
          </a:xfrm>
          <a:prstGeom prst="rect">
            <a:avLst/>
          </a:prstGeom>
        </p:spPr>
      </p:pic>
      <p:sp>
        <p:nvSpPr>
          <p:cNvPr id="14" name="CuadroTexto 13">
            <a:extLst>
              <a:ext uri="{FF2B5EF4-FFF2-40B4-BE49-F238E27FC236}">
                <a16:creationId xmlns:a16="http://schemas.microsoft.com/office/drawing/2014/main" id="{3E21800E-B3B9-4E60-863A-BBDF1580A062}"/>
              </a:ext>
            </a:extLst>
          </p:cNvPr>
          <p:cNvSpPr txBox="1"/>
          <p:nvPr/>
        </p:nvSpPr>
        <p:spPr>
          <a:xfrm>
            <a:off x="310551" y="3839933"/>
            <a:ext cx="620814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a:t>Además esta está unívocamente determinada si la matriz A es irreducible y/o tiene a 1 como valor propio simple. También se puede afirmar que todos los elementos del vector r son positivos.</a:t>
            </a:r>
            <a:endParaRPr lang="es-ES" sz="2800" dirty="0">
              <a:cs typeface="Calibri"/>
            </a:endParaRPr>
          </a:p>
        </p:txBody>
      </p:sp>
      <p:sp>
        <p:nvSpPr>
          <p:cNvPr id="17" name="CuadroTexto 16">
            <a:extLst>
              <a:ext uri="{FF2B5EF4-FFF2-40B4-BE49-F238E27FC236}">
                <a16:creationId xmlns:a16="http://schemas.microsoft.com/office/drawing/2014/main" id="{638C4863-21ED-4B81-9F2B-636FEC1B7227}"/>
              </a:ext>
            </a:extLst>
          </p:cNvPr>
          <p:cNvSpPr txBox="1"/>
          <p:nvPr/>
        </p:nvSpPr>
        <p:spPr>
          <a:xfrm>
            <a:off x="7644183" y="4200893"/>
            <a:ext cx="40227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i="1">
                <a:ea typeface="+mn-lt"/>
                <a:cs typeface="+mn-lt"/>
              </a:rPr>
              <a:t>Una matriz positiva cuadrada A tiene un valor propio real y positivo r que tiene multiplicidad algebraica 1 y es mayor que el valor absoluto de cualquier otro valor propio de A. Además su vector propio asociado tiene todas sus componentes positivas.</a:t>
            </a:r>
            <a:endParaRPr lang="es-ES" b="1" i="1"/>
          </a:p>
        </p:txBody>
      </p:sp>
      <p:sp>
        <p:nvSpPr>
          <p:cNvPr id="18" name="CuadroTexto 17">
            <a:extLst>
              <a:ext uri="{FF2B5EF4-FFF2-40B4-BE49-F238E27FC236}">
                <a16:creationId xmlns:a16="http://schemas.microsoft.com/office/drawing/2014/main" id="{1400C771-921D-4DC4-AD8C-508819C5257D}"/>
              </a:ext>
            </a:extLst>
          </p:cNvPr>
          <p:cNvSpPr txBox="1"/>
          <p:nvPr/>
        </p:nvSpPr>
        <p:spPr>
          <a:xfrm>
            <a:off x="7644152" y="3769886"/>
            <a:ext cx="40802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Teorema de Perron y Frobenius </a:t>
            </a:r>
            <a:endParaRPr lang="es-ES" sz="2000" b="1" dirty="0">
              <a:cs typeface="Calibri"/>
            </a:endParaRPr>
          </a:p>
        </p:txBody>
      </p:sp>
    </p:spTree>
    <p:extLst>
      <p:ext uri="{BB962C8B-B14F-4D97-AF65-F5344CB8AC3E}">
        <p14:creationId xmlns:p14="http://schemas.microsoft.com/office/powerpoint/2010/main" val="69685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20B5A-3DC5-4C20-BBA5-5D0E0B413511}"/>
              </a:ext>
            </a:extLst>
          </p:cNvPr>
          <p:cNvSpPr>
            <a:spLocks noGrp="1"/>
          </p:cNvSpPr>
          <p:nvPr>
            <p:ph type="title"/>
          </p:nvPr>
        </p:nvSpPr>
        <p:spPr>
          <a:xfrm>
            <a:off x="392502" y="291155"/>
            <a:ext cx="2619514" cy="939041"/>
          </a:xfrm>
        </p:spPr>
        <p:txBody>
          <a:bodyPr>
            <a:normAutofit/>
          </a:bodyPr>
          <a:lstStyle/>
          <a:p>
            <a:r>
              <a:rPr lang="es-ES" sz="4800">
                <a:cs typeface="Calibri Light"/>
              </a:rPr>
              <a:t>Ejemplo:</a:t>
            </a:r>
          </a:p>
        </p:txBody>
      </p:sp>
      <p:pic>
        <p:nvPicPr>
          <p:cNvPr id="4" name="Imagen 4" descr="Imagen que contiene objeto, reloj&#10;&#10;Descripción generada con confianza muy alta">
            <a:extLst>
              <a:ext uri="{FF2B5EF4-FFF2-40B4-BE49-F238E27FC236}">
                <a16:creationId xmlns:a16="http://schemas.microsoft.com/office/drawing/2014/main" id="{0B855DE2-2C6E-4073-B4B3-117F320D7DE5}"/>
              </a:ext>
            </a:extLst>
          </p:cNvPr>
          <p:cNvPicPr>
            <a:picLocks noGrp="1" noChangeAspect="1"/>
          </p:cNvPicPr>
          <p:nvPr>
            <p:ph idx="1"/>
          </p:nvPr>
        </p:nvPicPr>
        <p:blipFill>
          <a:blip r:embed="rId2"/>
          <a:stretch>
            <a:fillRect/>
          </a:stretch>
        </p:blipFill>
        <p:spPr>
          <a:xfrm>
            <a:off x="604554" y="969460"/>
            <a:ext cx="3259344" cy="2816363"/>
          </a:xfrm>
        </p:spPr>
      </p:pic>
      <p:sp>
        <p:nvSpPr>
          <p:cNvPr id="6" name="Flecha: a la derecha 5">
            <a:extLst>
              <a:ext uri="{FF2B5EF4-FFF2-40B4-BE49-F238E27FC236}">
                <a16:creationId xmlns:a16="http://schemas.microsoft.com/office/drawing/2014/main" id="{450D7487-07A1-4CAA-AB6E-25352B35D6E0}"/>
              </a:ext>
            </a:extLst>
          </p:cNvPr>
          <p:cNvSpPr/>
          <p:nvPr/>
        </p:nvSpPr>
        <p:spPr>
          <a:xfrm>
            <a:off x="3860248" y="1599410"/>
            <a:ext cx="2052078" cy="48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9" descr="Imagen que contiene objeto, reloj, naranja, gente&#10;&#10;Descripción generada con confianza muy alta">
            <a:extLst>
              <a:ext uri="{FF2B5EF4-FFF2-40B4-BE49-F238E27FC236}">
                <a16:creationId xmlns:a16="http://schemas.microsoft.com/office/drawing/2014/main" id="{7D5DF6D2-DBBA-4095-9AC1-C59B705E7273}"/>
              </a:ext>
            </a:extLst>
          </p:cNvPr>
          <p:cNvPicPr>
            <a:picLocks noChangeAspect="1"/>
          </p:cNvPicPr>
          <p:nvPr/>
        </p:nvPicPr>
        <p:blipFill>
          <a:blip r:embed="rId3"/>
          <a:stretch>
            <a:fillRect/>
          </a:stretch>
        </p:blipFill>
        <p:spPr>
          <a:xfrm>
            <a:off x="6150994" y="289962"/>
            <a:ext cx="5027923" cy="3105712"/>
          </a:xfrm>
          <a:prstGeom prst="rect">
            <a:avLst/>
          </a:prstGeom>
        </p:spPr>
      </p:pic>
      <p:sp>
        <p:nvSpPr>
          <p:cNvPr id="12" name="CuadroTexto 11">
            <a:extLst>
              <a:ext uri="{FF2B5EF4-FFF2-40B4-BE49-F238E27FC236}">
                <a16:creationId xmlns:a16="http://schemas.microsoft.com/office/drawing/2014/main" id="{5F1A97BC-D9BA-4E4F-9188-F7EC98F0367E}"/>
              </a:ext>
            </a:extLst>
          </p:cNvPr>
          <p:cNvSpPr txBox="1"/>
          <p:nvPr/>
        </p:nvSpPr>
        <p:spPr>
          <a:xfrm>
            <a:off x="8986998" y="3187259"/>
            <a:ext cx="24987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a:t>(</a:t>
            </a:r>
            <a:r>
              <a:rPr lang="es-ES" sz="2800" i="1"/>
              <a:t>a</a:t>
            </a:r>
            <a:r>
              <a:rPr lang="es-ES" sz="2800" i="1" baseline="-25000"/>
              <a:t>uv</a:t>
            </a:r>
            <a:r>
              <a:rPr lang="es-ES" sz="2800"/>
              <a:t>=1/</a:t>
            </a:r>
            <a:r>
              <a:rPr lang="es-ES" sz="2800" i="1"/>
              <a:t>N</a:t>
            </a:r>
            <a:r>
              <a:rPr lang="es-ES" sz="2800" i="1" baseline="-25000"/>
              <a:t>v</a:t>
            </a:r>
            <a:r>
              <a:rPr lang="es-ES" sz="2800">
                <a:ea typeface="+mn-lt"/>
                <a:cs typeface="+mn-lt"/>
              </a:rPr>
              <a:t> ó</a:t>
            </a:r>
            <a:r>
              <a:rPr lang="es-ES" sz="2800"/>
              <a:t> 0)</a:t>
            </a:r>
            <a:endParaRPr lang="es-ES" sz="2800">
              <a:cs typeface="Calibri"/>
            </a:endParaRPr>
          </a:p>
        </p:txBody>
      </p:sp>
      <p:pic>
        <p:nvPicPr>
          <p:cNvPr id="13" name="Imagen 13">
            <a:extLst>
              <a:ext uri="{FF2B5EF4-FFF2-40B4-BE49-F238E27FC236}">
                <a16:creationId xmlns:a16="http://schemas.microsoft.com/office/drawing/2014/main" id="{1784B41D-C0AA-4FA1-82F5-5788FF919C87}"/>
              </a:ext>
            </a:extLst>
          </p:cNvPr>
          <p:cNvPicPr>
            <a:picLocks noChangeAspect="1"/>
          </p:cNvPicPr>
          <p:nvPr/>
        </p:nvPicPr>
        <p:blipFill>
          <a:blip r:embed="rId4"/>
          <a:stretch>
            <a:fillRect/>
          </a:stretch>
        </p:blipFill>
        <p:spPr>
          <a:xfrm>
            <a:off x="391632" y="4043782"/>
            <a:ext cx="4072269" cy="2408061"/>
          </a:xfrm>
          <a:prstGeom prst="rect">
            <a:avLst/>
          </a:prstGeom>
        </p:spPr>
      </p:pic>
      <p:pic>
        <p:nvPicPr>
          <p:cNvPr id="18" name="Imagen 18">
            <a:extLst>
              <a:ext uri="{FF2B5EF4-FFF2-40B4-BE49-F238E27FC236}">
                <a16:creationId xmlns:a16="http://schemas.microsoft.com/office/drawing/2014/main" id="{ABE3C4CF-B154-40EE-9739-42A4DD96759D}"/>
              </a:ext>
            </a:extLst>
          </p:cNvPr>
          <p:cNvPicPr>
            <a:picLocks noChangeAspect="1"/>
          </p:cNvPicPr>
          <p:nvPr/>
        </p:nvPicPr>
        <p:blipFill>
          <a:blip r:embed="rId5"/>
          <a:stretch>
            <a:fillRect/>
          </a:stretch>
        </p:blipFill>
        <p:spPr>
          <a:xfrm>
            <a:off x="8083624" y="3859377"/>
            <a:ext cx="1695450" cy="2590800"/>
          </a:xfrm>
          <a:prstGeom prst="rect">
            <a:avLst/>
          </a:prstGeom>
        </p:spPr>
      </p:pic>
      <p:pic>
        <p:nvPicPr>
          <p:cNvPr id="20" name="Imagen 20" descr="Imagen que contiene reloj&#10;&#10;Descripción generada con confianza muy alta">
            <a:extLst>
              <a:ext uri="{FF2B5EF4-FFF2-40B4-BE49-F238E27FC236}">
                <a16:creationId xmlns:a16="http://schemas.microsoft.com/office/drawing/2014/main" id="{E85BE845-BAAF-4423-B0B6-80B44206F717}"/>
              </a:ext>
            </a:extLst>
          </p:cNvPr>
          <p:cNvPicPr>
            <a:picLocks noChangeAspect="1"/>
          </p:cNvPicPr>
          <p:nvPr/>
        </p:nvPicPr>
        <p:blipFill>
          <a:blip r:embed="rId6"/>
          <a:stretch>
            <a:fillRect/>
          </a:stretch>
        </p:blipFill>
        <p:spPr>
          <a:xfrm>
            <a:off x="4467447" y="3942219"/>
            <a:ext cx="3664688" cy="2504861"/>
          </a:xfrm>
          <a:prstGeom prst="rect">
            <a:avLst/>
          </a:prstGeom>
        </p:spPr>
      </p:pic>
    </p:spTree>
    <p:extLst>
      <p:ext uri="{BB962C8B-B14F-4D97-AF65-F5344CB8AC3E}">
        <p14:creationId xmlns:p14="http://schemas.microsoft.com/office/powerpoint/2010/main" val="319848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A0BE40-720B-4C6D-935E-C58BE9588FE0}"/>
              </a:ext>
            </a:extLst>
          </p:cNvPr>
          <p:cNvSpPr>
            <a:spLocks noGrp="1"/>
          </p:cNvSpPr>
          <p:nvPr>
            <p:ph idx="1"/>
          </p:nvPr>
        </p:nvSpPr>
        <p:spPr>
          <a:xfrm>
            <a:off x="643799" y="365607"/>
            <a:ext cx="4212638" cy="2554524"/>
          </a:xfrm>
        </p:spPr>
        <p:txBody>
          <a:bodyPr vert="horz" lIns="91440" tIns="45720" rIns="91440" bIns="45720" rtlCol="0" anchor="t">
            <a:normAutofit/>
          </a:bodyPr>
          <a:lstStyle/>
          <a:p>
            <a:pPr marL="0" indent="0">
              <a:buNone/>
            </a:pPr>
            <a:r>
              <a:rPr lang="es-ES">
                <a:cs typeface="Calibri" panose="020F0502020204030204"/>
              </a:rPr>
              <a:t>Luego:</a:t>
            </a:r>
            <a:endParaRPr lang="es-ES"/>
          </a:p>
          <a:p>
            <a:pPr marL="0" indent="0">
              <a:buNone/>
            </a:pPr>
            <a:r>
              <a:rPr lang="es-ES">
                <a:cs typeface="Calibri" panose="020F0502020204030204"/>
              </a:rPr>
              <a:t>R(1)= R(3)+R(4)/2</a:t>
            </a:r>
          </a:p>
          <a:p>
            <a:pPr marL="0" indent="0">
              <a:buNone/>
            </a:pPr>
            <a:r>
              <a:rPr lang="es-ES">
                <a:cs typeface="Calibri" panose="020F0502020204030204"/>
              </a:rPr>
              <a:t>R(2)= R(1)/3</a:t>
            </a:r>
          </a:p>
          <a:p>
            <a:pPr marL="0" indent="0">
              <a:buNone/>
            </a:pPr>
            <a:r>
              <a:rPr lang="es-ES">
                <a:cs typeface="Calibri" panose="020F0502020204030204"/>
              </a:rPr>
              <a:t>R(3)=R(1)/3+R(2)/2+R(4)/2</a:t>
            </a:r>
          </a:p>
          <a:p>
            <a:pPr marL="0" indent="0">
              <a:buNone/>
            </a:pPr>
            <a:r>
              <a:rPr lang="es-ES">
                <a:cs typeface="Calibri" panose="020F0502020204030204"/>
              </a:rPr>
              <a:t>R(4)=R(1)/3+R(2)/2</a:t>
            </a:r>
            <a:endParaRPr lang="es-ES" dirty="0">
              <a:cs typeface="Calibri" panose="020F0502020204030204"/>
            </a:endParaRPr>
          </a:p>
        </p:txBody>
      </p:sp>
      <p:sp>
        <p:nvSpPr>
          <p:cNvPr id="5" name="Flecha: a la derecha 4">
            <a:extLst>
              <a:ext uri="{FF2B5EF4-FFF2-40B4-BE49-F238E27FC236}">
                <a16:creationId xmlns:a16="http://schemas.microsoft.com/office/drawing/2014/main" id="{6AA41F43-738F-4F90-BF74-F0D0C700CB51}"/>
              </a:ext>
            </a:extLst>
          </p:cNvPr>
          <p:cNvSpPr/>
          <p:nvPr/>
        </p:nvSpPr>
        <p:spPr>
          <a:xfrm>
            <a:off x="604575" y="3682956"/>
            <a:ext cx="2729021" cy="841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cs typeface="Calibri"/>
              </a:rPr>
              <a:t>Resolviendo</a:t>
            </a:r>
            <a:endParaRPr lang="es-ES" b="1">
              <a:cs typeface="Calibri" panose="020F0502020204030204"/>
            </a:endParaRPr>
          </a:p>
        </p:txBody>
      </p:sp>
      <p:pic>
        <p:nvPicPr>
          <p:cNvPr id="7" name="Imagen 13" descr="Imagen que contiene dibujo&#10;&#10;Descripción generada con confianza muy alta">
            <a:extLst>
              <a:ext uri="{FF2B5EF4-FFF2-40B4-BE49-F238E27FC236}">
                <a16:creationId xmlns:a16="http://schemas.microsoft.com/office/drawing/2014/main" id="{22655090-0E77-43D1-8599-932CB9DAA907}"/>
              </a:ext>
            </a:extLst>
          </p:cNvPr>
          <p:cNvPicPr>
            <a:picLocks noChangeAspect="1"/>
          </p:cNvPicPr>
          <p:nvPr/>
        </p:nvPicPr>
        <p:blipFill>
          <a:blip r:embed="rId2"/>
          <a:stretch>
            <a:fillRect/>
          </a:stretch>
        </p:blipFill>
        <p:spPr>
          <a:xfrm>
            <a:off x="3577653" y="2923918"/>
            <a:ext cx="4072269" cy="2408061"/>
          </a:xfrm>
          <a:prstGeom prst="rect">
            <a:avLst/>
          </a:prstGeom>
        </p:spPr>
      </p:pic>
      <p:pic>
        <p:nvPicPr>
          <p:cNvPr id="9" name="Imagen 9" descr="Imagen que contiene objeto, reloj&#10;&#10;Descripción generada con confianza muy alta">
            <a:extLst>
              <a:ext uri="{FF2B5EF4-FFF2-40B4-BE49-F238E27FC236}">
                <a16:creationId xmlns:a16="http://schemas.microsoft.com/office/drawing/2014/main" id="{707E776F-7FFE-40A1-B155-119FCFB5ABFE}"/>
              </a:ext>
            </a:extLst>
          </p:cNvPr>
          <p:cNvPicPr>
            <a:picLocks noChangeAspect="1"/>
          </p:cNvPicPr>
          <p:nvPr/>
        </p:nvPicPr>
        <p:blipFill>
          <a:blip r:embed="rId3"/>
          <a:stretch>
            <a:fillRect/>
          </a:stretch>
        </p:blipFill>
        <p:spPr>
          <a:xfrm>
            <a:off x="7690122" y="3348839"/>
            <a:ext cx="3390014" cy="1334509"/>
          </a:xfrm>
          <a:prstGeom prst="rect">
            <a:avLst/>
          </a:prstGeom>
        </p:spPr>
      </p:pic>
      <p:pic>
        <p:nvPicPr>
          <p:cNvPr id="12" name="Imagen 12" descr="Imagen que contiene alimentos&#10;&#10;Descripción generada con confianza muy alta">
            <a:extLst>
              <a:ext uri="{FF2B5EF4-FFF2-40B4-BE49-F238E27FC236}">
                <a16:creationId xmlns:a16="http://schemas.microsoft.com/office/drawing/2014/main" id="{5F106615-9705-4719-8160-732B5D5EE8EC}"/>
              </a:ext>
            </a:extLst>
          </p:cNvPr>
          <p:cNvPicPr>
            <a:picLocks noChangeAspect="1"/>
          </p:cNvPicPr>
          <p:nvPr/>
        </p:nvPicPr>
        <p:blipFill>
          <a:blip r:embed="rId4"/>
          <a:stretch>
            <a:fillRect/>
          </a:stretch>
        </p:blipFill>
        <p:spPr>
          <a:xfrm>
            <a:off x="6396688" y="98451"/>
            <a:ext cx="5153246" cy="2820495"/>
          </a:xfrm>
          <a:prstGeom prst="rect">
            <a:avLst/>
          </a:prstGeom>
        </p:spPr>
      </p:pic>
      <p:sp>
        <p:nvSpPr>
          <p:cNvPr id="14" name="CuadroTexto 1">
            <a:extLst>
              <a:ext uri="{FF2B5EF4-FFF2-40B4-BE49-F238E27FC236}">
                <a16:creationId xmlns:a16="http://schemas.microsoft.com/office/drawing/2014/main" id="{8562812C-049E-4FD7-8A41-1C3B5FDD8F2D}"/>
              </a:ext>
            </a:extLst>
          </p:cNvPr>
          <p:cNvSpPr txBox="1"/>
          <p:nvPr/>
        </p:nvSpPr>
        <p:spPr>
          <a:xfrm>
            <a:off x="253041" y="4870134"/>
            <a:ext cx="11829690"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a:t>Notar que: </a:t>
            </a:r>
            <a:endParaRPr lang="es-ES" sz="2800">
              <a:cs typeface="Calibri"/>
            </a:endParaRPr>
          </a:p>
          <a:p>
            <a:pPr marL="285750" indent="-285750">
              <a:buFont typeface="Arial"/>
              <a:buChar char="•"/>
            </a:pPr>
            <a:r>
              <a:rPr lang="es-ES" sz="2800">
                <a:cs typeface="Calibri"/>
              </a:rPr>
              <a:t>La pagina mas enlazada ha dejado de ser la mas importante</a:t>
            </a:r>
          </a:p>
          <a:p>
            <a:pPr marL="285750" indent="-285750">
              <a:buFont typeface="Arial"/>
              <a:buChar char="•"/>
            </a:pPr>
            <a:r>
              <a:rPr lang="es-ES" sz="2800">
                <a:cs typeface="Calibri"/>
              </a:rPr>
              <a:t>El problema del calculo de </a:t>
            </a:r>
            <a:r>
              <a:rPr lang="es-ES" sz="2800" i="1">
                <a:cs typeface="Calibri"/>
              </a:rPr>
              <a:t>r </a:t>
            </a:r>
            <a:r>
              <a:rPr lang="es-ES" sz="2800">
                <a:cs typeface="Calibri"/>
              </a:rPr>
              <a:t>quedaba reducido a la resolucion del sistema </a:t>
            </a:r>
            <a:r>
              <a:rPr lang="es-ES" sz="2800" i="1">
                <a:cs typeface="Calibri"/>
              </a:rPr>
              <a:t>r=Ar</a:t>
            </a:r>
            <a:r>
              <a:rPr lang="es-ES" sz="2800">
                <a:cs typeface="Calibri"/>
              </a:rPr>
              <a:t> equivalente a (</a:t>
            </a:r>
            <a:r>
              <a:rPr lang="es-ES" sz="2800" i="1">
                <a:cs typeface="Calibri"/>
              </a:rPr>
              <a:t>A-I</a:t>
            </a:r>
            <a:r>
              <a:rPr lang="es-ES" sz="2800">
                <a:cs typeface="Calibri"/>
              </a:rPr>
              <a:t>)</a:t>
            </a:r>
            <a:r>
              <a:rPr lang="es-ES" sz="2800" i="1">
                <a:cs typeface="Calibri"/>
              </a:rPr>
              <a:t>r</a:t>
            </a:r>
            <a:r>
              <a:rPr lang="es-ES" sz="2800">
                <a:cs typeface="Calibri"/>
              </a:rPr>
              <a:t>=0</a:t>
            </a:r>
            <a:endParaRPr lang="es-ES" sz="2800" dirty="0">
              <a:cs typeface="Calibri"/>
            </a:endParaRPr>
          </a:p>
        </p:txBody>
      </p:sp>
    </p:spTree>
    <p:extLst>
      <p:ext uri="{BB962C8B-B14F-4D97-AF65-F5344CB8AC3E}">
        <p14:creationId xmlns:p14="http://schemas.microsoft.com/office/powerpoint/2010/main" val="4865280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Asignemos al más apto...</vt:lpstr>
      <vt:lpstr>Presentación de PowerPoint</vt:lpstr>
      <vt:lpstr>PageRank</vt:lpstr>
      <vt:lpstr>¿Cómo?</vt:lpstr>
      <vt:lpstr>Presentación de PowerPoint</vt:lpstr>
      <vt:lpstr>Presentación de PowerPoint</vt:lpstr>
      <vt:lpstr>Presentación de PowerPoint</vt:lpstr>
      <vt:lpstr>Ejemplo:</vt:lpstr>
      <vt:lpstr>Presentación de PowerPoint</vt:lpstr>
      <vt:lpstr>Extensión hacia la probabilidad</vt:lpstr>
      <vt:lpstr>Presentación de PowerPoint</vt:lpstr>
      <vt:lpstr>Tenemos que modificar nuestra ecuación para el PageRank</vt:lpstr>
      <vt:lpstr>Comunidades Web: Balance Energético</vt:lpstr>
      <vt:lpstr>Presentación de PowerPoint</vt:lpstr>
      <vt:lpstr>Ejemplos:</vt:lpstr>
      <vt:lpstr>Para concluir...</vt:lpstr>
      <vt:lpstr>Presentación de PowerPoint</vt:lpstr>
      <vt:lpstr>Presentación de PowerPoint</vt:lpstr>
      <vt:lpstr>Bibliografía: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Lucía Rizzo</cp:lastModifiedBy>
  <cp:revision>2140</cp:revision>
  <dcterms:created xsi:type="dcterms:W3CDTF">2020-03-03T02:03:20Z</dcterms:created>
  <dcterms:modified xsi:type="dcterms:W3CDTF">2020-03-06T12:25:15Z</dcterms:modified>
</cp:coreProperties>
</file>