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0"/>
  </p:notesMasterIdLst>
  <p:handoutMasterIdLst>
    <p:handoutMasterId r:id="rId41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</p:sldIdLst>
  <p:sldSz cx="10080625" cy="7559675"/>
  <p:notesSz cx="7559675" cy="10691813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3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s-AR" sz="1400" b="0" i="0" u="none" strike="noStrike" kern="1200" cap="none">
              <a:ln>
                <a:noFill/>
              </a:ln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Marcador de fecha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no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s-AR" sz="1400" b="0" i="0" u="none" strike="noStrike" kern="1200" cap="none">
              <a:ln>
                <a:noFill/>
              </a:ln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Marcador de pie de página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s-AR" sz="1400" b="0" i="0" u="none" strike="noStrike" kern="1200" cap="none">
              <a:ln>
                <a:noFill/>
              </a:ln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Marcador de número de diapositiva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>
            <a:no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987F52F0-C809-4199-8084-35C829D60F28}" type="slidenum">
              <a:t>‹Nº›</a:t>
            </a:fld>
            <a:endParaRPr lang="es-AR" sz="1400" b="0" i="0" u="none" strike="noStrike" kern="1200" cap="none">
              <a:ln>
                <a:noFill/>
              </a:ln>
              <a:latin typeface="Liberation Sans" pitchFamily="18"/>
              <a:ea typeface="DejaVu Sans" pitchFamily="2"/>
              <a:cs typeface="DejaVu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4879559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 idx="2"/>
          </p:nvPr>
        </p:nvSpPr>
        <p:spPr>
          <a:xfrm>
            <a:off x="216000" y="812520"/>
            <a:ext cx="7127279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s-AR"/>
          </a:p>
        </p:txBody>
      </p:sp>
      <p:sp>
        <p:nvSpPr>
          <p:cNvPr id="4" name="Marcador de encabezado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hangingPunct="0">
              <a:buNone/>
              <a:tabLst/>
              <a:defRPr lang="es-AR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s-AR"/>
          </a:p>
        </p:txBody>
      </p:sp>
      <p:sp>
        <p:nvSpPr>
          <p:cNvPr id="5" name="Marcador de fecha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hangingPunct="0">
              <a:buNone/>
              <a:tabLst/>
              <a:defRPr lang="es-AR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s-AR"/>
          </a:p>
        </p:txBody>
      </p:sp>
      <p:sp>
        <p:nvSpPr>
          <p:cNvPr id="6" name="Marcador de pie de página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hangingPunct="0">
              <a:buNone/>
              <a:tabLst/>
              <a:defRPr lang="es-AR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s-AR"/>
          </a:p>
        </p:txBody>
      </p:sp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hangingPunct="0">
              <a:buNone/>
              <a:tabLst/>
              <a:defRPr lang="es-AR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B142D5BC-7C7B-4E48-B3C9-43B67D670CF9}" type="slidenum"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59518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hangingPunct="0">
      <a:tabLst/>
      <a:defRPr lang="es-AR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AA59AA3F-29F6-45E4-B6D2-2D771813904D}" type="slidenum">
              <a:t>1</a:t>
            </a:fld>
            <a:endParaRPr lang="es-AR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6700" cy="4010025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881488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BAE64F5D-1C58-4986-A658-D8C1F5536CEC}" type="slidenum">
              <a:t>10</a:t>
            </a:fld>
            <a:endParaRPr lang="es-AR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4900" y="814388"/>
            <a:ext cx="5346700" cy="4010025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322453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ECDAD7F0-A355-406A-9556-48F8D06E9DE9}" type="slidenum">
              <a:t>11</a:t>
            </a:fld>
            <a:endParaRPr lang="es-AR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4900" y="814388"/>
            <a:ext cx="5346700" cy="4010025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745685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A9B678BB-509B-4C5A-AA10-331EF53DA8FA}" type="slidenum">
              <a:t>12</a:t>
            </a:fld>
            <a:endParaRPr lang="es-AR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4900" y="814388"/>
            <a:ext cx="5346700" cy="4010025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281393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5388513-4415-4896-97C1-719E5EBDC6B7}" type="slidenum">
              <a:t>13</a:t>
            </a:fld>
            <a:endParaRPr lang="es-AR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4900" y="814388"/>
            <a:ext cx="5346700" cy="4010025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550827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30E224A-5F4A-4D84-9325-ECF42E3F136E}" type="slidenum">
              <a:t>14</a:t>
            </a:fld>
            <a:endParaRPr lang="es-AR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4900" y="814388"/>
            <a:ext cx="5346700" cy="4010025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728515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3D608296-7D18-4BB5-918F-3C909C5A02AB}" type="slidenum">
              <a:t>15</a:t>
            </a:fld>
            <a:endParaRPr lang="es-AR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4900" y="814388"/>
            <a:ext cx="5346700" cy="4010025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826411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740E96D5-C49A-4819-AF6A-77994DE8DF0A}" type="slidenum">
              <a:t>16</a:t>
            </a:fld>
            <a:endParaRPr lang="es-AR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4900" y="814388"/>
            <a:ext cx="5346700" cy="4010025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833172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7F017A4-24F4-463F-B396-80889D4F8D0C}" type="slidenum">
              <a:t>17</a:t>
            </a:fld>
            <a:endParaRPr lang="es-AR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4900" y="814388"/>
            <a:ext cx="5346700" cy="4010025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871516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FCFE3EA-1929-41D4-AFDB-C078170AA785}" type="slidenum">
              <a:t>18</a:t>
            </a:fld>
            <a:endParaRPr lang="es-AR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4900" y="814388"/>
            <a:ext cx="5346700" cy="4010025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935474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D3BF50BB-EC91-4683-8DB2-E2E0C10B7EDA}" type="slidenum">
              <a:t>19</a:t>
            </a:fld>
            <a:endParaRPr lang="es-AR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4900" y="814388"/>
            <a:ext cx="5346700" cy="4010025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00739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857A360-1EDB-4ABF-B122-55765297BE1F}" type="slidenum">
              <a:t>2</a:t>
            </a:fld>
            <a:endParaRPr lang="es-AR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4900" y="814388"/>
            <a:ext cx="5346700" cy="4010025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4701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E91CCAC-7D77-484C-8238-50BBC00EBA1D}" type="slidenum">
              <a:t>20</a:t>
            </a:fld>
            <a:endParaRPr lang="es-AR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4900" y="814388"/>
            <a:ext cx="5346700" cy="4010025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124332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933A97F-2EA6-46B7-8167-1051DC19D503}" type="slidenum">
              <a:t>21</a:t>
            </a:fld>
            <a:endParaRPr lang="es-AR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4900" y="814388"/>
            <a:ext cx="5346700" cy="4010025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287381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D4504F30-6B50-41B1-AC58-4368268B4D29}" type="slidenum">
              <a:t>22</a:t>
            </a:fld>
            <a:endParaRPr lang="es-AR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4900" y="814388"/>
            <a:ext cx="5346700" cy="4010025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474564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2C3B7B6-3CEF-4ECC-9232-D95E0B1091E4}" type="slidenum">
              <a:t>23</a:t>
            </a:fld>
            <a:endParaRPr lang="es-AR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4900" y="814388"/>
            <a:ext cx="5346700" cy="4010025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871670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58913C3-A0CD-4F6D-9CC6-CAE690335BAD}" type="slidenum">
              <a:t>24</a:t>
            </a:fld>
            <a:endParaRPr lang="es-AR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4900" y="814388"/>
            <a:ext cx="5346700" cy="4010025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7783843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BCD60C7-6C79-4436-890D-39E7A2D0E92D}" type="slidenum">
              <a:t>25</a:t>
            </a:fld>
            <a:endParaRPr lang="es-AR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4900" y="814388"/>
            <a:ext cx="5346700" cy="4010025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5439343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48B9F6F-4ADE-42FC-A3CE-3059BA2F8DC1}" type="slidenum">
              <a:t>26</a:t>
            </a:fld>
            <a:endParaRPr lang="es-AR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4900" y="814388"/>
            <a:ext cx="5346700" cy="4010025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6370203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283DB7E0-FC33-4EFA-BBC5-B01CDE8559F9}" type="slidenum">
              <a:t>27</a:t>
            </a:fld>
            <a:endParaRPr lang="es-AR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4900" y="814388"/>
            <a:ext cx="5346700" cy="4010025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8238245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42990F9-8659-4C2B-9173-B876DF2F767B}" type="slidenum">
              <a:t>28</a:t>
            </a:fld>
            <a:endParaRPr lang="es-AR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4900" y="814388"/>
            <a:ext cx="5346700" cy="4010025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0044366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ABC17445-473A-40CE-9DD6-CA5AE106EE8A}" type="slidenum">
              <a:t>29</a:t>
            </a:fld>
            <a:endParaRPr lang="es-AR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4900" y="814388"/>
            <a:ext cx="5346700" cy="4010025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06808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2D143A06-CDA1-40C6-AE79-DF4EE6633091}" type="slidenum">
              <a:t>3</a:t>
            </a:fld>
            <a:endParaRPr lang="es-AR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4900" y="814388"/>
            <a:ext cx="5346700" cy="4010025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137896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B9B5DE8-DADD-43E5-92AB-BD834FCDB713}" type="slidenum">
              <a:t>30</a:t>
            </a:fld>
            <a:endParaRPr lang="es-AR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4900" y="814388"/>
            <a:ext cx="5346700" cy="4010025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8617669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47E62A-BA5C-4049-B673-63230B5E27E9}" type="slidenum">
              <a:t>31</a:t>
            </a:fld>
            <a:endParaRPr lang="es-AR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4900" y="814388"/>
            <a:ext cx="5346700" cy="4010025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9069023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19E264B-105C-490E-BC92-65E793663965}" type="slidenum">
              <a:t>32</a:t>
            </a:fld>
            <a:endParaRPr lang="es-AR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4900" y="814388"/>
            <a:ext cx="5346700" cy="4010025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6628014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009C9B7C-4529-48D1-82A9-550B811B6532}" type="slidenum">
              <a:t>33</a:t>
            </a:fld>
            <a:endParaRPr lang="es-AR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4900" y="814388"/>
            <a:ext cx="5346700" cy="4010025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4663491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79E345D-0F2F-45F8-9FE4-06DF99D635F7}" type="slidenum">
              <a:t>34</a:t>
            </a:fld>
            <a:endParaRPr lang="es-AR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4900" y="814388"/>
            <a:ext cx="5346700" cy="4010025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3551116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A7922EE6-11D6-429F-8E27-5C779A901CA7}" type="slidenum">
              <a:t>35</a:t>
            </a:fld>
            <a:endParaRPr lang="es-AR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4900" y="814388"/>
            <a:ext cx="5346700" cy="4010025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7476693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7CAF4C5-E574-49DB-AA25-C061ECAFAAFB}" type="slidenum">
              <a:t>36</a:t>
            </a:fld>
            <a:endParaRPr lang="es-AR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4900" y="814388"/>
            <a:ext cx="5346700" cy="4010025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9244251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7DE4521-F7D8-4E6A-867B-4FA542E0073E}" type="slidenum">
              <a:t>37</a:t>
            </a:fld>
            <a:endParaRPr lang="es-AR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6700" cy="4010025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81506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F76F66E-7CF1-4636-9205-73F53E5FA6F9}" type="slidenum">
              <a:t>4</a:t>
            </a:fld>
            <a:endParaRPr lang="es-AR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4900" y="814388"/>
            <a:ext cx="5346700" cy="4010025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58757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12CFA77-3EA4-42C7-A5BC-955DD69486A6}" type="slidenum">
              <a:t>5</a:t>
            </a:fld>
            <a:endParaRPr lang="es-AR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4900" y="814388"/>
            <a:ext cx="5346700" cy="4010025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359990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091B3128-623E-4D2C-BD0A-37AFB112D685}" type="slidenum">
              <a:t>6</a:t>
            </a:fld>
            <a:endParaRPr lang="es-AR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4900" y="814388"/>
            <a:ext cx="5346700" cy="4010025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87538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D425B29-8DE2-4BD4-B2F8-D43E54BF2ABB}" type="slidenum">
              <a:t>7</a:t>
            </a:fld>
            <a:endParaRPr lang="es-AR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4900" y="814388"/>
            <a:ext cx="5346700" cy="4010025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742784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514051C-8FBB-4FB8-ADF1-0EF8C061AD85}" type="slidenum">
              <a:t>8</a:t>
            </a:fld>
            <a:endParaRPr lang="es-AR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4900" y="814388"/>
            <a:ext cx="5346700" cy="4010025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958449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CD54B25-D749-459E-B58C-D6BD9C9B3D2F}" type="slidenum">
              <a:t>9</a:t>
            </a:fld>
            <a:endParaRPr lang="es-AR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4900" y="814388"/>
            <a:ext cx="5346700" cy="4010025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34839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C221124-3B56-4655-A4B2-C6107F6CE78A}" type="slidenum"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81722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A60E65D-3BBF-497F-B6A5-06FD3A5A1D03}" type="slidenum"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76069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08850" y="1079500"/>
            <a:ext cx="2266950" cy="57610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503238" y="1079500"/>
            <a:ext cx="6653212" cy="57610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63FD778-4DA4-412D-B14A-9C3A28AC178E}" type="slidenum"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18734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6179B0D-8F9E-4B4F-B7C4-699E26B624E3}" type="slidenum"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65898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519553C-C0F5-44B8-AA17-F380356FD264}" type="slidenum"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02368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D149000-A848-4280-BE5A-D6C2A30348B8}" type="slidenum"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17635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71E4F8E-4DD1-4540-A542-655B56827910}" type="slidenum"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70492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EA94B9E-0BDC-451F-A17E-8E90C00ADABC}" type="slidenum"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98263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BE14AE6-3BCB-4D29-B007-7B0C39D7037E}" type="slidenum"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8161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400BF89-DEAA-4307-AABD-2BE4BC5E1947}" type="slidenum"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51523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156A0E6-8187-4E35-BE8D-7ADCA224EE1F}" type="slidenum"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81062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8E1FB11-F082-4A8D-8E0F-6985DADA90DE}" type="slidenum"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0765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D16692F-9A0B-4F79-BD05-D00B2D1B0069}" type="slidenum"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22226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79CAFFE-7CDE-402F-B70A-089A15D8924E}" type="slidenum"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88280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A400B63-7D1F-4E43-8CE1-2D98DEC1DF92}" type="slidenum"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08340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B34A558-2B91-419A-9A11-9C9A6643A77E}" type="slidenum"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14269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503238" y="3168650"/>
            <a:ext cx="4459287" cy="36718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114925" y="3168650"/>
            <a:ext cx="4460875" cy="36718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ADC3354-E626-4DD8-AE05-2E7B56AC8E45}" type="slidenum"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92714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2570557-5095-484C-929A-78B019A32D93}" type="slidenum"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79106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702E646-1C81-4CF7-96AA-80237E1A1E45}" type="slidenum"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64183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A8F85F9-F80F-4ECB-A362-84611C191870}" type="slidenum"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37685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B0DF87B-8239-409A-BDC4-FA918142B5F5}" type="slidenum"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03213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B7C9210-95D4-4435-A730-8CE9450A5DAB}" type="slidenum"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29691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 txBox="1">
            <a:spLocks noGrp="1"/>
          </p:cNvSpPr>
          <p:nvPr>
            <p:ph type="title"/>
          </p:nvPr>
        </p:nvSpPr>
        <p:spPr>
          <a:xfrm>
            <a:off x="503999" y="1080000"/>
            <a:ext cx="9071640" cy="1728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es-AR"/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1"/>
          </p:nvPr>
        </p:nvSpPr>
        <p:spPr>
          <a:xfrm>
            <a:off x="503999" y="3168000"/>
            <a:ext cx="9071640" cy="3671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 txBox="1">
            <a:spLocks noGrp="1"/>
          </p:cNvSpPr>
          <p:nvPr>
            <p:ph type="dt" sz="half" idx="2"/>
          </p:nvPr>
        </p:nvSpPr>
        <p:spPr>
          <a:xfrm>
            <a:off x="503999" y="6886800"/>
            <a:ext cx="2348280" cy="52091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hangingPunct="0">
              <a:buNone/>
              <a:tabLst/>
              <a:defRPr lang="es-AR" sz="1400" kern="1200">
                <a:solidFill>
                  <a:srgbClr val="FFFFFF"/>
                </a:solidFill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s-AR"/>
          </a:p>
        </p:txBody>
      </p:sp>
      <p:sp>
        <p:nvSpPr>
          <p:cNvPr id="5" name="Marcador de pie de página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6800"/>
            <a:ext cx="3195000" cy="52091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ctr" hangingPunct="0">
              <a:buNone/>
              <a:tabLst/>
              <a:defRPr lang="es-AR" sz="1400" kern="1200">
                <a:solidFill>
                  <a:srgbClr val="FFFFFF"/>
                </a:solidFill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s-AR"/>
          </a:p>
        </p:txBody>
      </p:sp>
      <p:sp>
        <p:nvSpPr>
          <p:cNvPr id="6" name="Marcador de número de diapositiva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6800"/>
            <a:ext cx="2348280" cy="52091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hangingPunct="0">
              <a:buNone/>
              <a:tabLst/>
              <a:defRPr lang="es-AR" sz="1400" kern="1200">
                <a:solidFill>
                  <a:srgbClr val="FFFFFF"/>
                </a:solidFill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CEE5EEA9-002F-4D77-80CE-AB5DE325E3EF}" type="slidenum"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hangingPunct="0">
        <a:tabLst/>
        <a:defRPr lang="es-AR" sz="5860" b="0" i="0" u="none" strike="noStrike" kern="1200" cap="none">
          <a:ln>
            <a:noFill/>
          </a:ln>
          <a:solidFill>
            <a:srgbClr val="FFFFFF"/>
          </a:solidFill>
          <a:highlight>
            <a:scrgbClr r="0" g="0" b="0">
              <a:alpha val="0"/>
            </a:scrgbClr>
          </a:highlight>
          <a:latin typeface="Liberation Sans" pitchFamily="18"/>
        </a:defRPr>
      </a:lvl1pPr>
    </p:titleStyle>
    <p:bodyStyle>
      <a:lvl1pPr marL="0" marR="0" indent="0" hangingPunct="0">
        <a:spcBef>
          <a:spcPts val="1888"/>
        </a:spcBef>
        <a:spcAft>
          <a:spcPts val="0"/>
        </a:spcAft>
        <a:tabLst/>
        <a:defRPr lang="es-AR" sz="4260" b="0" i="0" u="none" strike="noStrike" kern="1200" cap="none">
          <a:ln>
            <a:noFill/>
          </a:ln>
          <a:solidFill>
            <a:srgbClr val="FFFFFF"/>
          </a:solidFill>
          <a:highlight>
            <a:scrgbClr r="0" g="0" b="0">
              <a:alpha val="0"/>
            </a:scrgbClr>
          </a:highlight>
          <a:latin typeface="Liberation Sans" pitchFamily="18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es-AR"/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hangingPunct="0">
              <a:buNone/>
              <a:tabLst/>
              <a:defRPr lang="es-AR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s-AR"/>
          </a:p>
        </p:txBody>
      </p:sp>
      <p:sp>
        <p:nvSpPr>
          <p:cNvPr id="5" name="Marcador de pie de página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ctr" hangingPunct="0">
              <a:buNone/>
              <a:tabLst/>
              <a:defRPr lang="es-AR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s-AR"/>
          </a:p>
        </p:txBody>
      </p:sp>
      <p:sp>
        <p:nvSpPr>
          <p:cNvPr id="6" name="Marcador de número de diapositiva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hangingPunct="0">
              <a:buNone/>
              <a:tabLst/>
              <a:defRPr lang="es-AR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DE62BE84-1D83-4D7B-9B3A-4A4387E83BF3}" type="slidenum"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hangingPunct="0">
        <a:tabLst/>
        <a:defRPr lang="es-AR" sz="44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</a:defRPr>
      </a:lvl1pPr>
    </p:titleStyle>
    <p:bodyStyle>
      <a:lvl1pPr hangingPunct="0">
        <a:spcBef>
          <a:spcPts val="1417"/>
        </a:spcBef>
        <a:spcAft>
          <a:spcPts val="0"/>
        </a:spcAft>
        <a:tabLst/>
        <a:defRPr lang="es-AR" sz="32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dma.fi.upm.es/personal/mreyes/Analisis/Teoria/14SistLineales.pdf" TargetMode="External"/><Relationship Id="rId4" Type="http://schemas.openxmlformats.org/officeDocument/2006/relationships/hyperlink" Target="http://www.dmae.upct.es/~jose/ayedo/temas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s-AR"/>
              <a:t>Ecuaciones diferenciales y Álgebra Lineal</a:t>
            </a:r>
          </a:p>
        </p:txBody>
      </p:sp>
      <p:sp>
        <p:nvSpPr>
          <p:cNvPr id="3" name="Subtítulo 2"/>
          <p:cNvSpPr txBox="1">
            <a:spLocks noGrp="1"/>
          </p:cNvSpPr>
          <p:nvPr>
            <p:ph type="subTitle" idx="4294967295"/>
          </p:nvPr>
        </p:nvSpPr>
        <p:spPr>
          <a:xfrm>
            <a:off x="503999" y="3134879"/>
            <a:ext cx="9071640" cy="3738600"/>
          </a:xfrm>
        </p:spPr>
        <p:txBody>
          <a:bodyPr anchor="ctr"/>
          <a:lstStyle/>
          <a:p>
            <a:pPr lvl="0" algn="l">
              <a:spcBef>
                <a:spcPts val="0"/>
              </a:spcBef>
            </a:pPr>
            <a:r>
              <a:rPr lang="es-AR" sz="2400"/>
              <a:t>Alumnos:</a:t>
            </a:r>
          </a:p>
          <a:p>
            <a:pPr lvl="0" algn="l">
              <a:spcBef>
                <a:spcPts val="0"/>
              </a:spcBef>
            </a:pPr>
            <a:r>
              <a:rPr lang="es-AR" sz="2400"/>
              <a:t>-Meili, Matías.</a:t>
            </a:r>
          </a:p>
          <a:p>
            <a:pPr lvl="0" algn="l">
              <a:spcBef>
                <a:spcPts val="0"/>
              </a:spcBef>
            </a:pPr>
            <a:r>
              <a:rPr lang="es-AR" sz="2400"/>
              <a:t>-Spano, Iván.</a:t>
            </a:r>
          </a:p>
          <a:p>
            <a:pPr lvl="0" algn="l">
              <a:spcBef>
                <a:spcPts val="0"/>
              </a:spcBef>
            </a:pPr>
            <a:r>
              <a:rPr lang="es-AR" sz="2400"/>
              <a:t>-Varela, Juan Pablo</a:t>
            </a:r>
          </a:p>
          <a:p>
            <a:pPr lvl="0" algn="l">
              <a:spcBef>
                <a:spcPts val="0"/>
              </a:spcBef>
            </a:pPr>
            <a:endParaRPr lang="es-AR" sz="2400"/>
          </a:p>
          <a:p>
            <a:pPr lvl="0" algn="l">
              <a:spcBef>
                <a:spcPts val="0"/>
              </a:spcBef>
            </a:pPr>
            <a:r>
              <a:rPr lang="es-AR" sz="2400"/>
              <a:t>Profesoras:</a:t>
            </a:r>
          </a:p>
          <a:p>
            <a:pPr lvl="0" algn="l">
              <a:spcBef>
                <a:spcPts val="0"/>
              </a:spcBef>
            </a:pPr>
            <a:r>
              <a:rPr lang="es-AR" sz="2400"/>
              <a:t>-Vampa,Victoria</a:t>
            </a:r>
          </a:p>
          <a:p>
            <a:pPr lvl="0" algn="l">
              <a:spcBef>
                <a:spcPts val="0"/>
              </a:spcBef>
            </a:pPr>
            <a:r>
              <a:rPr lang="es-AR" sz="2400"/>
              <a:t>-Rizzo, Lucía</a:t>
            </a:r>
          </a:p>
          <a:p>
            <a:pPr lvl="0" algn="l">
              <a:spcBef>
                <a:spcPts val="0"/>
              </a:spcBef>
            </a:pPr>
            <a:endParaRPr lang="es-AR" sz="2400"/>
          </a:p>
          <a:p>
            <a:pPr lvl="0" algn="l">
              <a:spcBef>
                <a:spcPts val="0"/>
              </a:spcBef>
            </a:pPr>
            <a:endParaRPr lang="es-AR" sz="2400"/>
          </a:p>
          <a:p>
            <a:pPr lvl="0" algn="l">
              <a:spcBef>
                <a:spcPts val="0"/>
              </a:spcBef>
            </a:pPr>
            <a:endParaRPr lang="es-AR"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s-AR"/>
              <a:t>Sistemas de Ecuaciones</a:t>
            </a:r>
            <a:br>
              <a:rPr lang="es-AR"/>
            </a:br>
            <a:r>
              <a:rPr lang="es-AR"/>
              <a:t>Diferenciales</a:t>
            </a:r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4294967295"/>
          </p:nvPr>
        </p:nvSpPr>
        <p:spPr>
          <a:xfrm>
            <a:off x="576360" y="1591560"/>
            <a:ext cx="9071640" cy="4384440"/>
          </a:xfrm>
        </p:spPr>
        <p:txBody>
          <a:bodyPr/>
          <a:lstStyle/>
          <a:p>
            <a:pPr lvl="0" algn="l"/>
            <a:endParaRPr lang="es-AR">
              <a:latin typeface="Liberation Serif" pitchFamily="18"/>
            </a:endParaRPr>
          </a:p>
          <a:p>
            <a:pPr lvl="0" algn="l"/>
            <a:r>
              <a:rPr lang="es-AR" b="1" u="sng">
                <a:latin typeface="Liberation Serif" pitchFamily="18"/>
              </a:rPr>
              <a:t>Determinante Wronskiano</a:t>
            </a:r>
          </a:p>
          <a:p>
            <a:pPr lvl="0" algn="l"/>
            <a:r>
              <a:rPr lang="es-AR">
                <a:latin typeface="Liberation Serif" pitchFamily="18"/>
              </a:rPr>
              <a:t>Dadas </a:t>
            </a:r>
            <a:r>
              <a:rPr lang="es-AR" b="1">
                <a:latin typeface="Liberation Serif" pitchFamily="18"/>
              </a:rPr>
              <a:t>y</a:t>
            </a:r>
            <a:r>
              <a:rPr lang="es-AR" b="1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,…,</a:t>
            </a:r>
            <a:r>
              <a:rPr lang="es-AR" b="1">
                <a:latin typeface="Liberation Serif" pitchFamily="18"/>
              </a:rPr>
              <a:t>y</a:t>
            </a:r>
            <a:r>
              <a:rPr lang="es-AR" b="1" baseline="-33000">
                <a:latin typeface="Liberation Serif" pitchFamily="18"/>
              </a:rPr>
              <a:t>n</a:t>
            </a:r>
            <a:r>
              <a:rPr lang="es-AR">
                <a:latin typeface="Liberation Serif" pitchFamily="18"/>
              </a:rPr>
              <a:t>:I</a:t>
            </a:r>
            <a:r>
              <a:rPr lang="es-AR">
                <a:latin typeface="OpenSymbol" pitchFamily="18"/>
              </a:rPr>
              <a:t>→ℝ</a:t>
            </a:r>
            <a:r>
              <a:rPr lang="es-AR" baseline="33000">
                <a:latin typeface="Liberation Serif" pitchFamily="18"/>
              </a:rPr>
              <a:t>n</a:t>
            </a:r>
            <a:r>
              <a:rPr lang="es-AR">
                <a:latin typeface="OpenSymbol" pitchFamily="18"/>
              </a:rPr>
              <a:t>, </a:t>
            </a:r>
            <a:r>
              <a:rPr lang="es-AR">
                <a:latin typeface="Liberation Serif" pitchFamily="18"/>
              </a:rPr>
              <a:t>I</a:t>
            </a:r>
            <a:r>
              <a:rPr lang="es-AR">
                <a:latin typeface="OpenSymbol" pitchFamily="18"/>
              </a:rPr>
              <a:t>⊆ℝ</a:t>
            </a:r>
          </a:p>
          <a:p>
            <a:pPr lvl="0" algn="l"/>
            <a:endParaRPr lang="es-AR">
              <a:latin typeface="Liberation Serif" pitchFamily="18"/>
            </a:endParaRPr>
          </a:p>
        </p:txBody>
      </p:sp>
      <p:pic>
        <p:nvPicPr>
          <p:cNvPr id="5" name="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1374135" y="3920930"/>
            <a:ext cx="7377840" cy="24523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5"/>
          <p:cNvSpPr txBox="1"/>
          <p:nvPr/>
        </p:nvSpPr>
        <p:spPr>
          <a:xfrm>
            <a:off x="2101680" y="4826520"/>
            <a:ext cx="1526760" cy="46980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AR" sz="2200" b="1" i="0" u="none" strike="noStrike" kern="1200" cap="none" baseline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y</a:t>
            </a:r>
            <a:r>
              <a:rPr lang="es-AR" sz="2200" b="1" i="0" u="none" strike="noStrike" kern="1200" cap="none" baseline="-330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1</a:t>
            </a:r>
            <a:r>
              <a:rPr lang="es-AR" sz="2200" b="1" i="0" u="none" strike="noStrike" kern="1200" cap="none" baseline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,y</a:t>
            </a:r>
            <a:r>
              <a:rPr lang="es-AR" sz="2200" b="1" i="0" u="none" strike="noStrike" kern="1200" cap="none" baseline="-330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2</a:t>
            </a:r>
            <a:r>
              <a:rPr lang="es-AR" sz="2200" b="1" i="0" u="none" strike="noStrike" kern="1200" cap="none" baseline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,</a:t>
            </a:r>
            <a:r>
              <a:rPr lang="es-AR" sz="2200" b="0" i="0" u="none" strike="noStrike" kern="1200" cap="none" baseline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...,</a:t>
            </a:r>
            <a:r>
              <a:rPr lang="es-AR" sz="2200" b="1" i="0" u="none" strike="noStrike" kern="1200" cap="none" baseline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y</a:t>
            </a:r>
            <a:r>
              <a:rPr lang="es-AR" sz="2200" b="1" i="0" u="none" strike="noStrike" kern="1200" cap="none" baseline="-330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n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4550759" y="4051800"/>
            <a:ext cx="3659040" cy="4273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AR" sz="1800" b="0" i="0" u="none" strike="noStrike" kern="1200" cap="none">
              <a:ln>
                <a:noFill/>
              </a:ln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550759" y="4051800"/>
            <a:ext cx="4172759" cy="6429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AR" sz="3200" b="0" i="0" u="none" strike="noStrike" kern="1200" cap="none" baseline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y</a:t>
            </a:r>
            <a:r>
              <a:rPr lang="es-AR" sz="3200" b="0" i="0" u="none" strike="noStrike" kern="1200" cap="none" baseline="-330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11      </a:t>
            </a:r>
            <a:r>
              <a:rPr lang="es-AR" sz="3200" b="0" i="0" u="none" strike="noStrike" kern="1200" cap="none" baseline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y</a:t>
            </a:r>
            <a:r>
              <a:rPr lang="es-AR" sz="3200" b="0" i="0" u="none" strike="noStrike" kern="1200" cap="none" baseline="-330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12      </a:t>
            </a:r>
            <a:r>
              <a:rPr lang="es-AR" sz="3200" b="0" i="0" u="none" strike="noStrike" kern="1200" cap="none" baseline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y</a:t>
            </a:r>
            <a:r>
              <a:rPr lang="es-AR" sz="3200" b="0" i="0" u="none" strike="noStrike" kern="1200" cap="none" baseline="-330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13   </a:t>
            </a:r>
            <a:r>
              <a:rPr lang="es-AR" sz="3200" b="0" i="0" u="none" strike="noStrike" kern="1200" cap="none" baseline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....</a:t>
            </a:r>
            <a:r>
              <a:rPr lang="es-AR" sz="3200" b="0" i="0" u="none" strike="noStrike" kern="1200" cap="none" baseline="-330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        </a:t>
            </a:r>
            <a:r>
              <a:rPr lang="es-AR" sz="3200" b="0" i="0" u="none" strike="noStrike" kern="1200" cap="none" baseline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y</a:t>
            </a:r>
            <a:r>
              <a:rPr lang="es-AR" sz="3200" b="0" i="0" u="none" strike="noStrike" kern="1200" cap="none" baseline="-330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1n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4551120" y="4699800"/>
            <a:ext cx="4172759" cy="6429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AR" sz="3200" b="0" i="0" u="none" strike="noStrike" kern="1200" cap="none" baseline="0" dirty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y</a:t>
            </a:r>
            <a:r>
              <a:rPr lang="es-AR" sz="3200" b="0" i="0" u="none" strike="noStrike" kern="1200" cap="none" baseline="-33000" dirty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21      </a:t>
            </a:r>
            <a:r>
              <a:rPr lang="es-AR" sz="3200" b="0" i="0" u="none" strike="noStrike" kern="1200" cap="none" baseline="0" dirty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y</a:t>
            </a:r>
            <a:r>
              <a:rPr lang="es-AR" sz="3200" b="0" i="0" u="none" strike="noStrike" kern="1200" cap="none" baseline="-33000" dirty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22     </a:t>
            </a:r>
            <a:r>
              <a:rPr lang="es-AR" sz="3200" b="0" i="0" u="none" strike="noStrike" kern="1200" cap="none" baseline="0" dirty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y</a:t>
            </a:r>
            <a:r>
              <a:rPr lang="es-AR" sz="3200" b="0" i="0" u="none" strike="noStrike" kern="1200" cap="none" baseline="-33000" dirty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23    </a:t>
            </a:r>
            <a:r>
              <a:rPr lang="es-AR" sz="3200" b="0" i="0" u="none" strike="noStrike" kern="1200" cap="none" baseline="0" dirty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....</a:t>
            </a:r>
            <a:r>
              <a:rPr lang="es-AR" sz="3200" b="0" i="0" u="none" strike="noStrike" kern="1200" cap="none" baseline="-33000" dirty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        </a:t>
            </a:r>
            <a:r>
              <a:rPr lang="es-AR" sz="3200" b="0" i="0" u="none" strike="noStrike" kern="1200" cap="none" baseline="0" dirty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y</a:t>
            </a:r>
            <a:r>
              <a:rPr lang="es-AR" sz="3200" b="0" i="0" u="none" strike="noStrike" kern="1200" cap="none" baseline="-33000" dirty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2n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4551480" y="5635800"/>
            <a:ext cx="4172759" cy="6429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AR" sz="3200" b="0" i="0" u="none" strike="noStrike" kern="1200" cap="none" baseline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y</a:t>
            </a:r>
            <a:r>
              <a:rPr lang="es-AR" sz="3200" b="0" i="0" u="none" strike="noStrike" kern="1200" cap="none" baseline="-330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n1      </a:t>
            </a:r>
            <a:r>
              <a:rPr lang="es-AR" sz="3200" b="0" i="0" u="none" strike="noStrike" kern="1200" cap="none" baseline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y</a:t>
            </a:r>
            <a:r>
              <a:rPr lang="es-AR" sz="3200" b="0" i="0" u="none" strike="noStrike" kern="1200" cap="none" baseline="-330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n2     </a:t>
            </a:r>
            <a:r>
              <a:rPr lang="es-AR" sz="3200" b="0" i="0" u="none" strike="noStrike" kern="1200" cap="none" baseline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y</a:t>
            </a:r>
            <a:r>
              <a:rPr lang="es-AR" sz="3200" b="0" i="0" u="none" strike="noStrike" kern="1200" cap="none" baseline="-330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n3    </a:t>
            </a:r>
            <a:r>
              <a:rPr lang="es-AR" sz="3200" b="0" i="0" u="none" strike="noStrike" kern="1200" cap="none" baseline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....</a:t>
            </a:r>
            <a:r>
              <a:rPr lang="es-AR" sz="3200" b="0" i="0" u="none" strike="noStrike" kern="1200" cap="none" baseline="-330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        </a:t>
            </a:r>
            <a:r>
              <a:rPr lang="es-AR" sz="3200" b="0" i="0" u="none" strike="noStrike" kern="1200" cap="none" baseline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y</a:t>
            </a:r>
            <a:r>
              <a:rPr lang="es-AR" sz="3200" b="0" i="0" u="none" strike="noStrike" kern="1200" cap="none" baseline="-330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nn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4551839" y="5203800"/>
            <a:ext cx="4172759" cy="6429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AR" sz="3200" b="0" i="0" u="none" strike="noStrike" kern="1200" cap="none" baseline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….</a:t>
            </a:r>
            <a:r>
              <a:rPr lang="es-AR" sz="3200" b="0" i="0" u="none" strike="noStrike" kern="1200" cap="none" baseline="-330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      </a:t>
            </a:r>
            <a:r>
              <a:rPr lang="es-AR" sz="3200" b="0" i="0" u="none" strike="noStrike" kern="1200" cap="none" baseline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....</a:t>
            </a:r>
            <a:r>
              <a:rPr lang="es-AR" sz="3200" b="0" i="0" u="none" strike="noStrike" kern="1200" cap="none" baseline="-330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     </a:t>
            </a:r>
            <a:r>
              <a:rPr lang="es-AR" sz="3200" b="0" i="0" u="none" strike="noStrike" kern="1200" cap="none" baseline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....</a:t>
            </a:r>
            <a:r>
              <a:rPr lang="es-AR" sz="3200" b="0" i="0" u="none" strike="noStrike" kern="1200" cap="none" baseline="-330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    </a:t>
            </a:r>
            <a:r>
              <a:rPr lang="es-AR" sz="3200" b="0" i="0" u="none" strike="noStrike" kern="1200" cap="none" baseline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....</a:t>
            </a:r>
            <a:r>
              <a:rPr lang="es-AR" sz="3200" b="0" i="0" u="none" strike="noStrike" kern="1200" cap="none" baseline="-330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        </a:t>
            </a:r>
            <a:r>
              <a:rPr lang="es-AR" sz="3200" b="0" i="0" u="none" strike="noStrike" kern="1200" cap="none" baseline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....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s-AR"/>
              <a:t>Sistemas de Ecuaciones</a:t>
            </a:r>
            <a:br>
              <a:rPr lang="es-AR"/>
            </a:br>
            <a:r>
              <a:rPr lang="es-AR"/>
              <a:t>Diferenciales</a:t>
            </a:r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4294967295"/>
          </p:nvPr>
        </p:nvSpPr>
        <p:spPr>
          <a:xfrm>
            <a:off x="576360" y="1591560"/>
            <a:ext cx="9071640" cy="4384440"/>
          </a:xfrm>
        </p:spPr>
        <p:txBody>
          <a:bodyPr/>
          <a:lstStyle/>
          <a:p>
            <a:pPr lvl="0" algn="l"/>
            <a:endParaRPr lang="es-AR">
              <a:latin typeface="Liberation Serif" pitchFamily="18"/>
            </a:endParaRPr>
          </a:p>
          <a:p>
            <a:pPr lvl="0" algn="l"/>
            <a:r>
              <a:rPr lang="es-AR" b="1" u="sng">
                <a:latin typeface="Liberation Serif" pitchFamily="18"/>
              </a:rPr>
              <a:t>Proposición</a:t>
            </a:r>
          </a:p>
          <a:p>
            <a:pPr lvl="0" algn="l"/>
            <a:r>
              <a:rPr lang="es-AR">
                <a:latin typeface="Liberation Serif" pitchFamily="18"/>
              </a:rPr>
              <a:t>Sean </a:t>
            </a:r>
            <a:r>
              <a:rPr lang="es-AR" b="1">
                <a:latin typeface="Liberation Serif" pitchFamily="18"/>
              </a:rPr>
              <a:t>y</a:t>
            </a:r>
            <a:r>
              <a:rPr lang="es-AR" b="1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,...,</a:t>
            </a:r>
            <a:r>
              <a:rPr lang="es-AR" b="1">
                <a:latin typeface="Liberation Serif" pitchFamily="18"/>
              </a:rPr>
              <a:t>y</a:t>
            </a:r>
            <a:r>
              <a:rPr lang="es-AR" b="1" baseline="-33000">
                <a:latin typeface="Liberation Serif" pitchFamily="18"/>
              </a:rPr>
              <a:t>n</a:t>
            </a:r>
            <a:r>
              <a:rPr lang="es-AR">
                <a:latin typeface="Liberation Serif" pitchFamily="18"/>
              </a:rPr>
              <a:t> soluciones de un sistema homogéneo </a:t>
            </a:r>
            <a:r>
              <a:rPr lang="es-AR" b="1">
                <a:latin typeface="Liberation Serif" pitchFamily="18"/>
              </a:rPr>
              <a:t>y’</a:t>
            </a:r>
            <a:r>
              <a:rPr lang="es-AR">
                <a:latin typeface="Liberation Serif" pitchFamily="18"/>
              </a:rPr>
              <a:t>=A(x)</a:t>
            </a:r>
            <a:r>
              <a:rPr lang="es-AR" b="1">
                <a:latin typeface="Liberation Serif" pitchFamily="18"/>
              </a:rPr>
              <a:t>y</a:t>
            </a:r>
            <a:r>
              <a:rPr lang="es-AR">
                <a:latin typeface="Liberation Serif" pitchFamily="18"/>
              </a:rPr>
              <a:t>, es equivalente decir:</a:t>
            </a:r>
          </a:p>
          <a:p>
            <a:pPr lvl="0" algn="l">
              <a:buSzPct val="45000"/>
              <a:buFont typeface="StarSymbol"/>
              <a:buChar char="●"/>
            </a:pPr>
            <a:r>
              <a:rPr lang="es-AR">
                <a:latin typeface="Liberation Serif" pitchFamily="18"/>
              </a:rPr>
              <a:t> </a:t>
            </a:r>
            <a:r>
              <a:rPr lang="es-AR" b="1">
                <a:latin typeface="Liberation Serif" pitchFamily="18"/>
              </a:rPr>
              <a:t>y</a:t>
            </a:r>
            <a:r>
              <a:rPr lang="es-AR" b="1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,...,</a:t>
            </a:r>
            <a:r>
              <a:rPr lang="es-AR" b="1">
                <a:latin typeface="Liberation Serif" pitchFamily="18"/>
              </a:rPr>
              <a:t>y</a:t>
            </a:r>
            <a:r>
              <a:rPr lang="es-AR" b="1" baseline="-33000">
                <a:latin typeface="Liberation Serif" pitchFamily="18"/>
              </a:rPr>
              <a:t>n </a:t>
            </a:r>
            <a:r>
              <a:rPr lang="es-AR">
                <a:latin typeface="Liberation Serif" pitchFamily="18"/>
              </a:rPr>
              <a:t>son linealmente independientes</a:t>
            </a:r>
          </a:p>
          <a:p>
            <a:pPr lvl="0" algn="l">
              <a:buSzPct val="45000"/>
              <a:buFont typeface="StarSymbol"/>
              <a:buChar char="●"/>
            </a:pPr>
            <a:r>
              <a:rPr lang="es-AR">
                <a:latin typeface="Liberation Serif" pitchFamily="18"/>
              </a:rPr>
              <a:t>W[</a:t>
            </a:r>
            <a:r>
              <a:rPr lang="es-AR" b="1">
                <a:latin typeface="Liberation Serif" pitchFamily="18"/>
              </a:rPr>
              <a:t>y</a:t>
            </a:r>
            <a:r>
              <a:rPr lang="es-AR" b="1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,...,</a:t>
            </a:r>
            <a:r>
              <a:rPr lang="es-AR" b="1">
                <a:latin typeface="Liberation Serif" pitchFamily="18"/>
              </a:rPr>
              <a:t>y</a:t>
            </a:r>
            <a:r>
              <a:rPr lang="es-AR" b="1" baseline="-33000">
                <a:latin typeface="Liberation Serif" pitchFamily="18"/>
              </a:rPr>
              <a:t>n</a:t>
            </a:r>
            <a:r>
              <a:rPr lang="es-AR">
                <a:latin typeface="Liberation Serif" pitchFamily="18"/>
              </a:rPr>
              <a:t>](x)≠0∀x∈I</a:t>
            </a:r>
          </a:p>
          <a:p>
            <a:pPr lvl="0" algn="l">
              <a:buSzPct val="45000"/>
              <a:buFont typeface="StarSymbol"/>
              <a:buChar char="●"/>
            </a:pPr>
            <a:endParaRPr lang="es-AR">
              <a:latin typeface="Liberation Serif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s-AR"/>
              <a:t>Sistemas de Ecuaciones</a:t>
            </a:r>
            <a:br>
              <a:rPr lang="es-AR"/>
            </a:br>
            <a:r>
              <a:rPr lang="es-AR"/>
              <a:t>Diferenciales</a:t>
            </a:r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4294967295"/>
          </p:nvPr>
        </p:nvSpPr>
        <p:spPr>
          <a:xfrm>
            <a:off x="576360" y="1591560"/>
            <a:ext cx="9071640" cy="4384440"/>
          </a:xfrm>
        </p:spPr>
        <p:txBody>
          <a:bodyPr/>
          <a:lstStyle/>
          <a:p>
            <a:pPr lvl="0" algn="l"/>
            <a:endParaRPr lang="es-AR">
              <a:latin typeface="Liberation Serif" pitchFamily="18"/>
            </a:endParaRPr>
          </a:p>
          <a:p>
            <a:pPr lvl="0" algn="l"/>
            <a:r>
              <a:rPr lang="es-AR" b="1">
                <a:latin typeface="Liberation Serif" pitchFamily="18"/>
              </a:rPr>
              <a:t>Ejemplos:</a:t>
            </a: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1007999" y="4685760"/>
            <a:ext cx="4680000" cy="186623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"/>
          <p:cNvPicPr>
            <a:picLocks noChangeAspect="1"/>
          </p:cNvPicPr>
          <p:nvPr/>
        </p:nvPicPr>
        <p:blipFill>
          <a:blip r:embed="rId4">
            <a:lum bright="-50000"/>
            <a:alphaModFix/>
          </a:blip>
          <a:srcRect/>
          <a:stretch>
            <a:fillRect/>
          </a:stretch>
        </p:blipFill>
        <p:spPr>
          <a:xfrm>
            <a:off x="1041170" y="2865960"/>
            <a:ext cx="5812200" cy="14079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s-AR"/>
              <a:t>Sistemas de Ecuaciones</a:t>
            </a:r>
            <a:br>
              <a:rPr lang="es-AR"/>
            </a:br>
            <a:r>
              <a:rPr lang="es-AR"/>
              <a:t>Diferenciales</a:t>
            </a:r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4294967295"/>
          </p:nvPr>
        </p:nvSpPr>
        <p:spPr>
          <a:xfrm>
            <a:off x="576360" y="1591560"/>
            <a:ext cx="9071640" cy="4384440"/>
          </a:xfrm>
        </p:spPr>
        <p:txBody>
          <a:bodyPr/>
          <a:lstStyle/>
          <a:p>
            <a:pPr lvl="0" algn="l"/>
            <a:endParaRPr lang="es-AR">
              <a:latin typeface="Liberation Serif" pitchFamily="18"/>
            </a:endParaRPr>
          </a:p>
          <a:p>
            <a:pPr lvl="0" algn="l"/>
            <a:r>
              <a:rPr lang="es-AR" b="1" u="sng">
                <a:latin typeface="Liberation Serif" pitchFamily="18"/>
              </a:rPr>
              <a:t>Teorema</a:t>
            </a:r>
          </a:p>
          <a:p>
            <a:pPr lvl="0" algn="l"/>
            <a:r>
              <a:rPr lang="es-AR">
                <a:latin typeface="Liberation Serif" pitchFamily="18"/>
              </a:rPr>
              <a:t>El conjunto de soluciones al sistema </a:t>
            </a:r>
            <a:r>
              <a:rPr lang="es-AR" b="1">
                <a:latin typeface="Liberation Serif" pitchFamily="18"/>
              </a:rPr>
              <a:t>y’</a:t>
            </a:r>
            <a:r>
              <a:rPr lang="es-AR">
                <a:latin typeface="Liberation Serif" pitchFamily="18"/>
              </a:rPr>
              <a:t>=A(x)</a:t>
            </a:r>
            <a:r>
              <a:rPr lang="es-AR" b="1">
                <a:latin typeface="Liberation Serif" pitchFamily="18"/>
              </a:rPr>
              <a:t>y</a:t>
            </a:r>
            <a:r>
              <a:rPr lang="es-AR">
                <a:latin typeface="Liberation Serif" pitchFamily="18"/>
              </a:rPr>
              <a:t>+</a:t>
            </a:r>
            <a:r>
              <a:rPr lang="es-AR" b="1">
                <a:latin typeface="Liberation Serif" pitchFamily="18"/>
              </a:rPr>
              <a:t>b(x)</a:t>
            </a:r>
            <a:r>
              <a:rPr lang="es-AR">
                <a:latin typeface="Liberation Serif" pitchFamily="18"/>
              </a:rPr>
              <a:t> es de la forma </a:t>
            </a:r>
            <a:r>
              <a:rPr lang="es-AR" b="1">
                <a:latin typeface="Liberation Serif" pitchFamily="18"/>
              </a:rPr>
              <a:t>y</a:t>
            </a:r>
            <a:r>
              <a:rPr lang="es-AR">
                <a:latin typeface="Liberation Serif" pitchFamily="18"/>
              </a:rPr>
              <a:t>=c</a:t>
            </a:r>
            <a:r>
              <a:rPr lang="es-AR" baseline="-33000">
                <a:latin typeface="Liberation Serif" pitchFamily="18"/>
              </a:rPr>
              <a:t>1</a:t>
            </a:r>
            <a:r>
              <a:rPr lang="es-AR" b="1">
                <a:latin typeface="Liberation Serif" pitchFamily="18"/>
              </a:rPr>
              <a:t>y</a:t>
            </a:r>
            <a:r>
              <a:rPr lang="es-AR" b="1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+...+c</a:t>
            </a:r>
            <a:r>
              <a:rPr lang="es-AR" baseline="-33000">
                <a:latin typeface="Liberation Serif" pitchFamily="18"/>
              </a:rPr>
              <a:t>n</a:t>
            </a:r>
            <a:r>
              <a:rPr lang="es-AR" b="1">
                <a:latin typeface="Liberation Serif" pitchFamily="18"/>
              </a:rPr>
              <a:t>y</a:t>
            </a:r>
            <a:r>
              <a:rPr lang="es-AR" b="1" baseline="-33000">
                <a:latin typeface="Liberation Serif" pitchFamily="18"/>
              </a:rPr>
              <a:t>n</a:t>
            </a:r>
            <a:r>
              <a:rPr lang="es-AR">
                <a:latin typeface="Liberation Serif" pitchFamily="18"/>
              </a:rPr>
              <a:t>+</a:t>
            </a:r>
            <a:r>
              <a:rPr lang="es-AR" b="1">
                <a:latin typeface="Liberation Serif" pitchFamily="18"/>
              </a:rPr>
              <a:t>y</a:t>
            </a:r>
            <a:r>
              <a:rPr lang="es-AR" b="1" baseline="-33000">
                <a:latin typeface="Liberation Serif" pitchFamily="18"/>
              </a:rPr>
              <a:t>p</a:t>
            </a:r>
            <a:r>
              <a:rPr lang="es-AR">
                <a:latin typeface="Liberation Serif" pitchFamily="18"/>
              </a:rPr>
              <a:t>, siendo y</a:t>
            </a:r>
            <a:r>
              <a:rPr lang="es-AR" baseline="-33000">
                <a:latin typeface="Liberation Serif" pitchFamily="18"/>
              </a:rPr>
              <a:t>i </a:t>
            </a:r>
            <a:r>
              <a:rPr lang="es-AR">
                <a:latin typeface="Liberation Serif" pitchFamily="18"/>
              </a:rPr>
              <a:t>las soluciones del sistema homogéneo, e y</a:t>
            </a:r>
            <a:r>
              <a:rPr lang="es-AR" baseline="-33000">
                <a:latin typeface="Liberation Serif" pitchFamily="18"/>
              </a:rPr>
              <a:t>p </a:t>
            </a:r>
            <a:r>
              <a:rPr lang="es-AR">
                <a:latin typeface="Liberation Serif" pitchFamily="18"/>
              </a:rPr>
              <a:t>la solución del sistema no homogéneo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s-AR"/>
              <a:t>Sistemas de Ecuaciones</a:t>
            </a:r>
            <a:br>
              <a:rPr lang="es-AR"/>
            </a:br>
            <a:r>
              <a:rPr lang="es-AR"/>
              <a:t>Diferenciales</a:t>
            </a:r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4294967295"/>
          </p:nvPr>
        </p:nvSpPr>
        <p:spPr>
          <a:xfrm>
            <a:off x="576360" y="1591560"/>
            <a:ext cx="9071640" cy="4384440"/>
          </a:xfrm>
        </p:spPr>
        <p:txBody>
          <a:bodyPr/>
          <a:lstStyle/>
          <a:p>
            <a:pPr lvl="0" algn="l"/>
            <a:endParaRPr lang="es-AR">
              <a:latin typeface="Liberation Serif" pitchFamily="18"/>
            </a:endParaRPr>
          </a:p>
          <a:p>
            <a:pPr lvl="0" algn="l"/>
            <a:r>
              <a:rPr lang="es-AR" b="1" u="sng">
                <a:latin typeface="Liberation Serif" pitchFamily="18"/>
              </a:rPr>
              <a:t>Ecuaciones Diferenciales de orden n</a:t>
            </a:r>
          </a:p>
          <a:p>
            <a:pPr lvl="0" algn="l"/>
            <a:r>
              <a:rPr lang="es-AR">
                <a:latin typeface="Liberation Serif" pitchFamily="18"/>
              </a:rPr>
              <a:t>y</a:t>
            </a:r>
            <a:r>
              <a:rPr lang="es-AR" baseline="33000">
                <a:latin typeface="Liberation Serif" pitchFamily="18"/>
              </a:rPr>
              <a:t>(n)</a:t>
            </a:r>
            <a:r>
              <a:rPr lang="es-AR">
                <a:latin typeface="Liberation Serif" pitchFamily="18"/>
              </a:rPr>
              <a:t>=f(x,y,y’,…,y</a:t>
            </a:r>
            <a:r>
              <a:rPr lang="es-AR" baseline="33000">
                <a:latin typeface="Liberation Serif" pitchFamily="18"/>
              </a:rPr>
              <a:t>(n-1)</a:t>
            </a:r>
            <a:r>
              <a:rPr lang="es-AR">
                <a:latin typeface="Liberation Serif" pitchFamily="18"/>
              </a:rPr>
              <a:t>)</a:t>
            </a:r>
          </a:p>
          <a:p>
            <a:pPr lvl="0" algn="l"/>
            <a:r>
              <a:rPr lang="es-AR">
                <a:latin typeface="Liberation Serif" pitchFamily="18"/>
              </a:rPr>
              <a:t>Si introducimos las variables independientes</a:t>
            </a:r>
          </a:p>
          <a:p>
            <a:pPr lvl="0" algn="l"/>
            <a:r>
              <a:rPr lang="es-AR">
                <a:latin typeface="Liberation Serif" pitchFamily="18"/>
              </a:rPr>
              <a:t>y</a:t>
            </a:r>
            <a:r>
              <a:rPr lang="es-AR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=y,y</a:t>
            </a:r>
            <a:r>
              <a:rPr lang="es-AR" baseline="-33000">
                <a:latin typeface="Liberation Serif" pitchFamily="18"/>
              </a:rPr>
              <a:t>2</a:t>
            </a:r>
            <a:r>
              <a:rPr lang="es-AR">
                <a:latin typeface="Liberation Serif" pitchFamily="18"/>
              </a:rPr>
              <a:t>=y’...y</a:t>
            </a:r>
            <a:r>
              <a:rPr lang="es-AR" baseline="-33000">
                <a:latin typeface="Liberation Serif" pitchFamily="18"/>
              </a:rPr>
              <a:t>n</a:t>
            </a:r>
            <a:r>
              <a:rPr lang="es-AR">
                <a:latin typeface="Liberation Serif" pitchFamily="18"/>
              </a:rPr>
              <a:t>=y</a:t>
            </a:r>
            <a:r>
              <a:rPr lang="es-AR" baseline="33000">
                <a:latin typeface="Liberation Serif" pitchFamily="18"/>
              </a:rPr>
              <a:t>(n-1)</a:t>
            </a:r>
            <a:r>
              <a:rPr lang="es-AR">
                <a:latin typeface="Liberation Serif" pitchFamily="18"/>
              </a:rPr>
              <a:t> podemos tener un sistema de ecuaciones diferenciales, por lo tanto, puedo escribir el siguiente sistema</a:t>
            </a:r>
          </a:p>
          <a:p>
            <a:pPr lvl="0" algn="l"/>
            <a:endParaRPr lang="es-AR">
              <a:latin typeface="Liberation Serif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s-AR"/>
              <a:t>Sistemas de Ecuaciones</a:t>
            </a:r>
            <a:br>
              <a:rPr lang="es-AR"/>
            </a:br>
            <a:r>
              <a:rPr lang="es-AR"/>
              <a:t>Diferenciales</a:t>
            </a:r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4294967295"/>
          </p:nvPr>
        </p:nvSpPr>
        <p:spPr>
          <a:xfrm>
            <a:off x="576360" y="1591560"/>
            <a:ext cx="9071640" cy="4384440"/>
          </a:xfrm>
        </p:spPr>
        <p:txBody>
          <a:bodyPr>
            <a:normAutofit fontScale="92500" lnSpcReduction="20000"/>
          </a:bodyPr>
          <a:lstStyle/>
          <a:p>
            <a:pPr lvl="0" algn="l"/>
            <a:r>
              <a:rPr lang="es-AR">
                <a:latin typeface="Liberation Serif" pitchFamily="18"/>
              </a:rPr>
              <a:t> </a:t>
            </a:r>
          </a:p>
          <a:p>
            <a:pPr lvl="0" algn="l"/>
            <a:r>
              <a:rPr lang="es-AR">
                <a:latin typeface="Liberation Serif" pitchFamily="18"/>
              </a:rPr>
              <a:t>y</a:t>
            </a:r>
            <a:r>
              <a:rPr lang="es-AR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’=y</a:t>
            </a:r>
            <a:r>
              <a:rPr lang="es-AR" baseline="-33000">
                <a:latin typeface="Liberation Serif" pitchFamily="18"/>
              </a:rPr>
              <a:t>2</a:t>
            </a:r>
          </a:p>
          <a:p>
            <a:pPr lvl="0" algn="l"/>
            <a:r>
              <a:rPr lang="es-AR">
                <a:latin typeface="Liberation Serif" pitchFamily="18"/>
              </a:rPr>
              <a:t>y</a:t>
            </a:r>
            <a:r>
              <a:rPr lang="es-AR" baseline="-33000">
                <a:latin typeface="Liberation Serif" pitchFamily="18"/>
              </a:rPr>
              <a:t>2</a:t>
            </a:r>
            <a:r>
              <a:rPr lang="es-AR">
                <a:latin typeface="Liberation Serif" pitchFamily="18"/>
              </a:rPr>
              <a:t>’=y’</a:t>
            </a:r>
          </a:p>
          <a:p>
            <a:pPr lvl="0" algn="l"/>
            <a:r>
              <a:rPr lang="es-AR">
                <a:latin typeface="Liberation Serif" pitchFamily="18"/>
              </a:rPr>
              <a:t>.</a:t>
            </a:r>
          </a:p>
          <a:p>
            <a:pPr lvl="0" algn="l"/>
            <a:r>
              <a:rPr lang="es-AR">
                <a:latin typeface="Liberation Serif" pitchFamily="18"/>
              </a:rPr>
              <a:t>.</a:t>
            </a:r>
          </a:p>
          <a:p>
            <a:pPr lvl="0" algn="l"/>
            <a:r>
              <a:rPr lang="es-AR">
                <a:latin typeface="Liberation Serif" pitchFamily="18"/>
              </a:rPr>
              <a:t>.</a:t>
            </a:r>
          </a:p>
          <a:p>
            <a:pPr lvl="0" algn="l"/>
            <a:r>
              <a:rPr lang="es-AR">
                <a:latin typeface="Liberation Serif" pitchFamily="18"/>
              </a:rPr>
              <a:t>y</a:t>
            </a:r>
            <a:r>
              <a:rPr lang="es-AR" baseline="-33000">
                <a:latin typeface="Liberation Serif" pitchFamily="18"/>
              </a:rPr>
              <a:t>n-1</a:t>
            </a:r>
            <a:r>
              <a:rPr lang="es-AR">
                <a:latin typeface="Liberation Serif" pitchFamily="18"/>
              </a:rPr>
              <a:t>’=y</a:t>
            </a:r>
            <a:r>
              <a:rPr lang="es-AR" baseline="-33000">
                <a:latin typeface="Liberation Serif" pitchFamily="18"/>
              </a:rPr>
              <a:t>n</a:t>
            </a:r>
          </a:p>
          <a:p>
            <a:pPr lvl="0" algn="l"/>
            <a:r>
              <a:rPr lang="es-AR">
                <a:latin typeface="Liberation Serif" pitchFamily="18"/>
              </a:rPr>
              <a:t>y</a:t>
            </a:r>
            <a:r>
              <a:rPr lang="es-AR" baseline="-33000">
                <a:latin typeface="Liberation Serif" pitchFamily="18"/>
              </a:rPr>
              <a:t>n</a:t>
            </a:r>
            <a:r>
              <a:rPr lang="es-AR">
                <a:latin typeface="Liberation Serif" pitchFamily="18"/>
              </a:rPr>
              <a:t>=f(x,y,…,y</a:t>
            </a:r>
            <a:r>
              <a:rPr lang="es-AR" baseline="-33000">
                <a:latin typeface="Liberation Serif" pitchFamily="18"/>
              </a:rPr>
              <a:t>n</a:t>
            </a:r>
            <a:r>
              <a:rPr lang="es-AR">
                <a:latin typeface="Liberation Serif" pitchFamily="18"/>
              </a:rPr>
              <a:t>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s-AR"/>
              <a:t>Sistemas de Ecuaciones</a:t>
            </a:r>
            <a:br>
              <a:rPr lang="es-AR"/>
            </a:br>
            <a:r>
              <a:rPr lang="es-AR"/>
              <a:t>Diferenciales</a:t>
            </a:r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4294967295"/>
          </p:nvPr>
        </p:nvSpPr>
        <p:spPr>
          <a:xfrm>
            <a:off x="576360" y="1591560"/>
            <a:ext cx="9071640" cy="4384440"/>
          </a:xfrm>
        </p:spPr>
        <p:txBody>
          <a:bodyPr/>
          <a:lstStyle/>
          <a:p>
            <a:pPr lvl="0" algn="l"/>
            <a:endParaRPr lang="es-AR">
              <a:latin typeface="Liberation Serif" pitchFamily="18"/>
            </a:endParaRPr>
          </a:p>
          <a:p>
            <a:pPr lvl="0" algn="l"/>
            <a:r>
              <a:rPr lang="es-AR">
                <a:latin typeface="Liberation Serif" pitchFamily="18"/>
              </a:rPr>
              <a:t>Vamos a centrarnos en:</a:t>
            </a:r>
          </a:p>
          <a:p>
            <a:pPr lvl="0" algn="l"/>
            <a:r>
              <a:rPr lang="es-AR">
                <a:latin typeface="Liberation Serif" pitchFamily="18"/>
              </a:rPr>
              <a:t>a</a:t>
            </a:r>
            <a:r>
              <a:rPr lang="es-AR" baseline="-33000">
                <a:latin typeface="Liberation Serif" pitchFamily="18"/>
              </a:rPr>
              <a:t>n</a:t>
            </a:r>
            <a:r>
              <a:rPr lang="es-AR">
                <a:latin typeface="Liberation Serif" pitchFamily="18"/>
              </a:rPr>
              <a:t>(x)y</a:t>
            </a:r>
            <a:r>
              <a:rPr lang="es-AR" baseline="33000">
                <a:latin typeface="Liberation Serif" pitchFamily="18"/>
              </a:rPr>
              <a:t>(n)</a:t>
            </a:r>
            <a:r>
              <a:rPr lang="es-AR">
                <a:latin typeface="Liberation Serif" pitchFamily="18"/>
              </a:rPr>
              <a:t>+...+a</a:t>
            </a:r>
            <a:r>
              <a:rPr lang="es-AR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(x)y’+a</a:t>
            </a:r>
            <a:r>
              <a:rPr lang="es-AR" baseline="-33000">
                <a:latin typeface="Liberation Serif" pitchFamily="18"/>
              </a:rPr>
              <a:t>0</a:t>
            </a:r>
            <a:r>
              <a:rPr lang="es-AR">
                <a:latin typeface="Liberation Serif" pitchFamily="18"/>
              </a:rPr>
              <a:t>(x)y=b(x)</a:t>
            </a:r>
            <a:r>
              <a:rPr lang="es-AR" b="1">
                <a:latin typeface="Liberation Serif" pitchFamily="18"/>
              </a:rPr>
              <a:t> </a:t>
            </a:r>
            <a:r>
              <a:rPr lang="es-AR">
                <a:latin typeface="Liberation Serif" pitchFamily="18"/>
              </a:rPr>
              <a:t>si a</a:t>
            </a:r>
            <a:r>
              <a:rPr lang="es-AR" baseline="-33000">
                <a:latin typeface="Liberation Serif" pitchFamily="18"/>
              </a:rPr>
              <a:t>n</a:t>
            </a:r>
            <a:r>
              <a:rPr lang="es-AR">
                <a:latin typeface="Liberation Serif" pitchFamily="18"/>
              </a:rPr>
              <a:t>(x)≠0</a:t>
            </a:r>
          </a:p>
          <a:p>
            <a:pPr lvl="0" algn="l"/>
            <a:r>
              <a:rPr lang="es-AR">
                <a:latin typeface="Liberation Serif" pitchFamily="18"/>
              </a:rPr>
              <a:t>y</a:t>
            </a:r>
            <a:r>
              <a:rPr lang="es-AR" baseline="33000">
                <a:latin typeface="Liberation Serif" pitchFamily="18"/>
              </a:rPr>
              <a:t>(n)</a:t>
            </a:r>
            <a:r>
              <a:rPr lang="es-AR">
                <a:latin typeface="Liberation Serif" pitchFamily="18"/>
              </a:rPr>
              <a:t>+p</a:t>
            </a:r>
            <a:r>
              <a:rPr lang="es-AR" baseline="-33000">
                <a:latin typeface="Liberation Serif" pitchFamily="18"/>
              </a:rPr>
              <a:t>n-1</a:t>
            </a:r>
            <a:r>
              <a:rPr lang="es-AR">
                <a:latin typeface="Liberation Serif" pitchFamily="18"/>
              </a:rPr>
              <a:t>(x)y</a:t>
            </a:r>
            <a:r>
              <a:rPr lang="es-AR" baseline="33000">
                <a:latin typeface="Liberation Serif" pitchFamily="18"/>
              </a:rPr>
              <a:t>(n-1)</a:t>
            </a:r>
            <a:r>
              <a:rPr lang="es-AR">
                <a:latin typeface="Liberation Serif" pitchFamily="18"/>
              </a:rPr>
              <a:t>...+p</a:t>
            </a:r>
            <a:r>
              <a:rPr lang="es-AR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(x)y’+p</a:t>
            </a:r>
            <a:r>
              <a:rPr lang="es-AR" baseline="-33000">
                <a:latin typeface="Liberation Serif" pitchFamily="18"/>
              </a:rPr>
              <a:t>0</a:t>
            </a:r>
            <a:r>
              <a:rPr lang="es-AR">
                <a:latin typeface="Liberation Serif" pitchFamily="18"/>
              </a:rPr>
              <a:t>(x)y</a:t>
            </a:r>
            <a:r>
              <a:rPr lang="es-AR" b="1">
                <a:latin typeface="Liberation Serif" pitchFamily="18"/>
              </a:rPr>
              <a:t>=</a:t>
            </a:r>
            <a:r>
              <a:rPr lang="es-AR">
                <a:latin typeface="Liberation Serif" pitchFamily="18"/>
              </a:rPr>
              <a:t>q(x)</a:t>
            </a:r>
          </a:p>
          <a:p>
            <a:pPr lvl="0" algn="l"/>
            <a:r>
              <a:rPr lang="es-AR">
                <a:latin typeface="Liberation Serif" pitchFamily="18"/>
              </a:rPr>
              <a:t>De forma similar a lo anterior, puedo escribir esta ecuación como un sistema de ED, y, matricialmente</a:t>
            </a:r>
          </a:p>
          <a:p>
            <a:pPr lvl="0" algn="l"/>
            <a:r>
              <a:rPr lang="es-AR" b="1">
                <a:latin typeface="Liberation Serif" pitchFamily="18"/>
              </a:rPr>
              <a:t>y’</a:t>
            </a:r>
            <a:r>
              <a:rPr lang="es-AR">
                <a:latin typeface="Liberation Serif" pitchFamily="18"/>
              </a:rPr>
              <a:t>=A(x)</a:t>
            </a:r>
            <a:r>
              <a:rPr lang="es-AR" b="1">
                <a:latin typeface="Liberation Serif" pitchFamily="18"/>
              </a:rPr>
              <a:t>y+q(x)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s-AR"/>
              <a:t>Sistemas de Ecuaciones</a:t>
            </a:r>
            <a:br>
              <a:rPr lang="es-AR"/>
            </a:br>
            <a:r>
              <a:rPr lang="es-AR"/>
              <a:t>Diferenciales</a:t>
            </a:r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4294967295"/>
          </p:nvPr>
        </p:nvSpPr>
        <p:spPr>
          <a:xfrm>
            <a:off x="576360" y="1591560"/>
            <a:ext cx="9071640" cy="4384440"/>
          </a:xfrm>
        </p:spPr>
        <p:txBody>
          <a:bodyPr>
            <a:normAutofit fontScale="85000" lnSpcReduction="20000"/>
          </a:bodyPr>
          <a:lstStyle/>
          <a:p>
            <a:pPr lvl="0" algn="l"/>
            <a:endParaRPr lang="es-AR">
              <a:latin typeface="Liberation Serif" pitchFamily="18"/>
            </a:endParaRPr>
          </a:p>
          <a:p>
            <a:pPr lvl="0" algn="l"/>
            <a:r>
              <a:rPr lang="es-AR">
                <a:latin typeface="Liberation Serif" pitchFamily="18"/>
              </a:rPr>
              <a:t>Donde</a:t>
            </a:r>
          </a:p>
          <a:p>
            <a:pPr lvl="0" algn="l"/>
            <a:endParaRPr lang="es-AR">
              <a:latin typeface="Liberation Serif" pitchFamily="18"/>
            </a:endParaRPr>
          </a:p>
          <a:p>
            <a:pPr lvl="0" algn="l"/>
            <a:r>
              <a:rPr lang="es-AR">
                <a:latin typeface="Liberation Serif" pitchFamily="18"/>
              </a:rPr>
              <a:t>A(x)=</a:t>
            </a:r>
          </a:p>
          <a:p>
            <a:pPr lvl="0" algn="l"/>
            <a:endParaRPr lang="es-AR">
              <a:latin typeface="Liberation Serif" pitchFamily="18"/>
            </a:endParaRPr>
          </a:p>
          <a:p>
            <a:pPr lvl="0" algn="l"/>
            <a:endParaRPr lang="es-AR">
              <a:latin typeface="Liberation Serif" pitchFamily="18"/>
            </a:endParaRPr>
          </a:p>
          <a:p>
            <a:pPr lvl="0" algn="l"/>
            <a:r>
              <a:rPr lang="es-AR" b="1">
                <a:latin typeface="Liberation Serif" pitchFamily="18"/>
              </a:rPr>
              <a:t>q(x)</a:t>
            </a:r>
            <a:r>
              <a:rPr lang="es-AR">
                <a:latin typeface="Liberation Serif" pitchFamily="18"/>
              </a:rPr>
              <a:t>=(o,o,o,…,q(x))</a:t>
            </a:r>
            <a:r>
              <a:rPr lang="es-AR" baseline="33000">
                <a:latin typeface="Liberation Serif" pitchFamily="18"/>
              </a:rPr>
              <a:t>t</a:t>
            </a:r>
          </a:p>
          <a:p>
            <a:pPr lvl="0" algn="l"/>
            <a:r>
              <a:rPr lang="es-AR">
                <a:latin typeface="Liberation Serif" pitchFamily="18"/>
              </a:rPr>
              <a:t>si q(x)=0, la ecuación es homogénea, si a(x) es constante, es de coeficientes constantes</a:t>
            </a: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 l="14038" t="16754" r="48101" b="31614"/>
          <a:stretch>
            <a:fillRect/>
          </a:stretch>
        </p:blipFill>
        <p:spPr>
          <a:xfrm>
            <a:off x="1800000" y="2376000"/>
            <a:ext cx="4536000" cy="2087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s-AR"/>
              <a:t>Sistemas de Ecuaciones</a:t>
            </a:r>
            <a:br>
              <a:rPr lang="es-AR"/>
            </a:br>
            <a:r>
              <a:rPr lang="es-AR"/>
              <a:t>Diferenciales</a:t>
            </a:r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4294967295"/>
          </p:nvPr>
        </p:nvSpPr>
        <p:spPr>
          <a:xfrm>
            <a:off x="576360" y="1563480"/>
            <a:ext cx="9071640" cy="4384440"/>
          </a:xfrm>
        </p:spPr>
        <p:txBody>
          <a:bodyPr>
            <a:normAutofit lnSpcReduction="10000"/>
          </a:bodyPr>
          <a:lstStyle/>
          <a:p>
            <a:pPr lvl="0" algn="l"/>
            <a:endParaRPr lang="es-AR">
              <a:latin typeface="Liberation Serif" pitchFamily="18"/>
            </a:endParaRPr>
          </a:p>
          <a:p>
            <a:pPr lvl="0" algn="l"/>
            <a:r>
              <a:rPr lang="es-AR" b="1" u="sng">
                <a:latin typeface="Liberation Serif" pitchFamily="18"/>
              </a:rPr>
              <a:t>Teorema</a:t>
            </a:r>
          </a:p>
          <a:p>
            <a:pPr lvl="0" algn="l"/>
            <a:r>
              <a:rPr lang="es-AR">
                <a:latin typeface="Liberation Serif" pitchFamily="18"/>
              </a:rPr>
              <a:t>El conjunto de soluciones de la ecuación</a:t>
            </a:r>
          </a:p>
          <a:p>
            <a:pPr lvl="0" algn="l"/>
            <a:r>
              <a:rPr lang="es-AR" b="1">
                <a:latin typeface="Liberation Serif" pitchFamily="18"/>
              </a:rPr>
              <a:t>y</a:t>
            </a:r>
            <a:r>
              <a:rPr lang="es-AR" b="1" baseline="33000">
                <a:latin typeface="Liberation Serif" pitchFamily="18"/>
              </a:rPr>
              <a:t>(n)</a:t>
            </a:r>
            <a:r>
              <a:rPr lang="es-AR">
                <a:latin typeface="Liberation Serif" pitchFamily="18"/>
              </a:rPr>
              <a:t>+p</a:t>
            </a:r>
            <a:r>
              <a:rPr lang="es-AR" baseline="-33000">
                <a:latin typeface="Liberation Serif" pitchFamily="18"/>
              </a:rPr>
              <a:t>n-1</a:t>
            </a:r>
            <a:r>
              <a:rPr lang="es-AR">
                <a:latin typeface="Liberation Serif" pitchFamily="18"/>
              </a:rPr>
              <a:t>(x)</a:t>
            </a:r>
            <a:r>
              <a:rPr lang="es-AR" b="1">
                <a:latin typeface="Liberation Serif" pitchFamily="18"/>
              </a:rPr>
              <a:t>y</a:t>
            </a:r>
            <a:r>
              <a:rPr lang="es-AR" b="1" baseline="33000">
                <a:latin typeface="Liberation Serif" pitchFamily="18"/>
              </a:rPr>
              <a:t>(n-1)</a:t>
            </a:r>
            <a:r>
              <a:rPr lang="es-AR">
                <a:latin typeface="Liberation Serif" pitchFamily="18"/>
              </a:rPr>
              <a:t>...+p</a:t>
            </a:r>
            <a:r>
              <a:rPr lang="es-AR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(x)</a:t>
            </a:r>
            <a:r>
              <a:rPr lang="es-AR" b="1">
                <a:latin typeface="Liberation Serif" pitchFamily="18"/>
              </a:rPr>
              <a:t>y’</a:t>
            </a:r>
            <a:r>
              <a:rPr lang="es-AR">
                <a:latin typeface="Liberation Serif" pitchFamily="18"/>
              </a:rPr>
              <a:t>+p</a:t>
            </a:r>
            <a:r>
              <a:rPr lang="es-AR" baseline="-33000">
                <a:latin typeface="Liberation Serif" pitchFamily="18"/>
              </a:rPr>
              <a:t>0</a:t>
            </a:r>
            <a:r>
              <a:rPr lang="es-AR">
                <a:latin typeface="Liberation Serif" pitchFamily="18"/>
              </a:rPr>
              <a:t>(x)</a:t>
            </a:r>
            <a:r>
              <a:rPr lang="es-AR" b="1">
                <a:latin typeface="Liberation Serif" pitchFamily="18"/>
              </a:rPr>
              <a:t>y=0 </a:t>
            </a:r>
            <a:r>
              <a:rPr lang="es-AR">
                <a:latin typeface="Liberation Serif" pitchFamily="18"/>
              </a:rPr>
              <a:t>tiene estructura de espacio vectorial de dimensión n sobre </a:t>
            </a:r>
            <a:r>
              <a:rPr lang="es-AR">
                <a:latin typeface="OpenSymbol" pitchFamily="18"/>
              </a:rPr>
              <a:t>ℝ, </a:t>
            </a:r>
            <a:r>
              <a:rPr lang="es-AR">
                <a:latin typeface="Liberation Serif" pitchFamily="18"/>
              </a:rPr>
              <a:t>por lo que, sean </a:t>
            </a:r>
            <a:r>
              <a:rPr lang="es-AR" b="1">
                <a:latin typeface="Liberation Serif" pitchFamily="18"/>
              </a:rPr>
              <a:t>y</a:t>
            </a:r>
            <a:r>
              <a:rPr lang="es-AR" b="1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,...,</a:t>
            </a:r>
            <a:r>
              <a:rPr lang="es-AR" b="1">
                <a:latin typeface="Liberation Serif" pitchFamily="18"/>
              </a:rPr>
              <a:t>y</a:t>
            </a:r>
            <a:r>
              <a:rPr lang="es-AR" b="1" baseline="-33000">
                <a:latin typeface="Liberation Serif" pitchFamily="18"/>
              </a:rPr>
              <a:t>n </a:t>
            </a:r>
            <a:r>
              <a:rPr lang="es-AR">
                <a:latin typeface="Liberation Serif" pitchFamily="18"/>
              </a:rPr>
              <a:t>soluciones linealmente independientes, cualquier solución se escribe como combinación lineal de estas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s-AR"/>
              <a:t>Sistemas de Ecuaciones</a:t>
            </a:r>
            <a:br>
              <a:rPr lang="es-AR"/>
            </a:br>
            <a:r>
              <a:rPr lang="es-AR"/>
              <a:t>Diferenciales</a:t>
            </a:r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4294967295"/>
          </p:nvPr>
        </p:nvSpPr>
        <p:spPr>
          <a:xfrm>
            <a:off x="576360" y="1591560"/>
            <a:ext cx="9071640" cy="4384440"/>
          </a:xfrm>
        </p:spPr>
        <p:txBody>
          <a:bodyPr/>
          <a:lstStyle/>
          <a:p>
            <a:pPr lvl="0" algn="l"/>
            <a:endParaRPr lang="es-AR">
              <a:latin typeface="Liberation Serif" pitchFamily="18"/>
            </a:endParaRPr>
          </a:p>
          <a:p>
            <a:pPr lvl="0" algn="l"/>
            <a:r>
              <a:rPr lang="es-AR" b="1" u="sng">
                <a:latin typeface="Liberation Serif" pitchFamily="18"/>
              </a:rPr>
              <a:t>Proposición</a:t>
            </a:r>
          </a:p>
          <a:p>
            <a:pPr lvl="0" algn="l">
              <a:buSzPct val="45000"/>
              <a:buFont typeface="StarSymbol"/>
              <a:buChar char="●"/>
            </a:pPr>
            <a:r>
              <a:rPr lang="es-AR">
                <a:latin typeface="Liberation Serif" pitchFamily="18"/>
              </a:rPr>
              <a:t>Sean </a:t>
            </a:r>
            <a:r>
              <a:rPr lang="es-AR" b="1">
                <a:latin typeface="Liberation Serif" pitchFamily="18"/>
              </a:rPr>
              <a:t>y</a:t>
            </a:r>
            <a:r>
              <a:rPr lang="es-AR" b="1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,...,</a:t>
            </a:r>
            <a:r>
              <a:rPr lang="es-AR" b="1">
                <a:latin typeface="Liberation Serif" pitchFamily="18"/>
              </a:rPr>
              <a:t>y</a:t>
            </a:r>
            <a:r>
              <a:rPr lang="es-AR" b="1" baseline="-33000">
                <a:latin typeface="Liberation Serif" pitchFamily="18"/>
              </a:rPr>
              <a:t>n</a:t>
            </a:r>
            <a:r>
              <a:rPr lang="es-AR">
                <a:latin typeface="Liberation Serif" pitchFamily="18"/>
              </a:rPr>
              <a:t>:I</a:t>
            </a:r>
            <a:r>
              <a:rPr lang="es-AR">
                <a:latin typeface="OpenSymbol" pitchFamily="18"/>
              </a:rPr>
              <a:t>→ℝ, </a:t>
            </a:r>
            <a:r>
              <a:rPr lang="es-AR">
                <a:latin typeface="Liberation Serif" pitchFamily="18"/>
              </a:rPr>
              <a:t>I</a:t>
            </a:r>
            <a:r>
              <a:rPr lang="es-AR">
                <a:latin typeface="OpenSymbol" pitchFamily="18"/>
              </a:rPr>
              <a:t>⊆ℝ </a:t>
            </a:r>
            <a:r>
              <a:rPr lang="es-AR">
                <a:latin typeface="Liberation Serif" pitchFamily="18"/>
              </a:rPr>
              <a:t>soluciones de la ecuación homogénea </a:t>
            </a:r>
            <a:r>
              <a:rPr lang="es-AR" b="1">
                <a:latin typeface="Liberation Serif" pitchFamily="18"/>
              </a:rPr>
              <a:t>y</a:t>
            </a:r>
            <a:r>
              <a:rPr lang="es-AR" b="1" baseline="33000">
                <a:latin typeface="Liberation Serif" pitchFamily="18"/>
              </a:rPr>
              <a:t>(n)</a:t>
            </a:r>
            <a:r>
              <a:rPr lang="es-AR">
                <a:latin typeface="Liberation Serif" pitchFamily="18"/>
              </a:rPr>
              <a:t>+p</a:t>
            </a:r>
            <a:r>
              <a:rPr lang="es-AR" baseline="-33000">
                <a:latin typeface="Liberation Serif" pitchFamily="18"/>
              </a:rPr>
              <a:t>n-1</a:t>
            </a:r>
            <a:r>
              <a:rPr lang="es-AR">
                <a:latin typeface="Liberation Serif" pitchFamily="18"/>
              </a:rPr>
              <a:t>(x)</a:t>
            </a:r>
            <a:r>
              <a:rPr lang="es-AR" b="1">
                <a:latin typeface="Liberation Serif" pitchFamily="18"/>
              </a:rPr>
              <a:t>y</a:t>
            </a:r>
            <a:r>
              <a:rPr lang="es-AR" b="1" baseline="33000">
                <a:latin typeface="Liberation Serif" pitchFamily="18"/>
              </a:rPr>
              <a:t>(n-1)</a:t>
            </a:r>
            <a:r>
              <a:rPr lang="es-AR">
                <a:latin typeface="Liberation Serif" pitchFamily="18"/>
              </a:rPr>
              <a:t>...+p</a:t>
            </a:r>
            <a:r>
              <a:rPr lang="es-AR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(x)</a:t>
            </a:r>
            <a:r>
              <a:rPr lang="es-AR" b="1">
                <a:latin typeface="Liberation Serif" pitchFamily="18"/>
              </a:rPr>
              <a:t>y’</a:t>
            </a:r>
            <a:r>
              <a:rPr lang="es-AR">
                <a:latin typeface="Liberation Serif" pitchFamily="18"/>
              </a:rPr>
              <a:t>+p</a:t>
            </a:r>
            <a:r>
              <a:rPr lang="es-AR" baseline="-33000">
                <a:latin typeface="Liberation Serif" pitchFamily="18"/>
              </a:rPr>
              <a:t>0</a:t>
            </a:r>
            <a:r>
              <a:rPr lang="es-AR">
                <a:latin typeface="Liberation Serif" pitchFamily="18"/>
              </a:rPr>
              <a:t>(x)</a:t>
            </a:r>
            <a:r>
              <a:rPr lang="es-AR" b="1">
                <a:latin typeface="Liberation Serif" pitchFamily="18"/>
              </a:rPr>
              <a:t>y=0 </a:t>
            </a:r>
            <a:r>
              <a:rPr lang="es-AR">
                <a:latin typeface="Liberation Serif" pitchFamily="18"/>
              </a:rPr>
              <a:t>, es equivalente:</a:t>
            </a:r>
          </a:p>
          <a:p>
            <a:pPr lvl="0" algn="l">
              <a:buSzPct val="45000"/>
              <a:buFont typeface="StarSymbol"/>
              <a:buChar char="●"/>
            </a:pPr>
            <a:r>
              <a:rPr lang="es-AR" b="1">
                <a:latin typeface="Liberation Serif" pitchFamily="18"/>
              </a:rPr>
              <a:t>y</a:t>
            </a:r>
            <a:r>
              <a:rPr lang="es-AR" b="1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,...,</a:t>
            </a:r>
            <a:r>
              <a:rPr lang="es-AR" b="1">
                <a:latin typeface="Liberation Serif" pitchFamily="18"/>
              </a:rPr>
              <a:t>y</a:t>
            </a:r>
            <a:r>
              <a:rPr lang="es-AR" b="1" baseline="-33000">
                <a:latin typeface="Liberation Serif" pitchFamily="18"/>
              </a:rPr>
              <a:t>n </a:t>
            </a:r>
            <a:r>
              <a:rPr lang="es-AR">
                <a:latin typeface="Liberation Serif" pitchFamily="18"/>
              </a:rPr>
              <a:t>son linealmente independientes</a:t>
            </a:r>
          </a:p>
          <a:p>
            <a:pPr lvl="0" algn="l">
              <a:buSzPct val="45000"/>
              <a:buFont typeface="StarSymbol"/>
              <a:buChar char="●"/>
            </a:pPr>
            <a:r>
              <a:rPr lang="es-AR">
                <a:latin typeface="Liberation Serif" pitchFamily="18"/>
              </a:rPr>
              <a:t> W[</a:t>
            </a:r>
            <a:r>
              <a:rPr lang="es-AR" b="1">
                <a:latin typeface="Liberation Serif" pitchFamily="18"/>
              </a:rPr>
              <a:t>y</a:t>
            </a:r>
            <a:r>
              <a:rPr lang="es-AR" b="1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,...,</a:t>
            </a:r>
            <a:r>
              <a:rPr lang="es-AR" b="1">
                <a:latin typeface="Liberation Serif" pitchFamily="18"/>
              </a:rPr>
              <a:t>y</a:t>
            </a:r>
            <a:r>
              <a:rPr lang="es-AR" b="1" baseline="-33000">
                <a:latin typeface="Liberation Serif" pitchFamily="18"/>
              </a:rPr>
              <a:t>n</a:t>
            </a:r>
            <a:r>
              <a:rPr lang="es-AR">
                <a:latin typeface="Liberation Serif" pitchFamily="18"/>
              </a:rPr>
              <a:t>](x)≠0∀x∈I</a:t>
            </a:r>
          </a:p>
          <a:p>
            <a:pPr lvl="0" algn="l">
              <a:buSzPct val="45000"/>
              <a:buFont typeface="StarSymbol"/>
              <a:buChar char="●"/>
            </a:pPr>
            <a:endParaRPr lang="es-AR">
              <a:latin typeface="Liberation Serif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503999" y="211378"/>
            <a:ext cx="9071640" cy="1262160"/>
          </a:xfrm>
        </p:spPr>
        <p:txBody>
          <a:bodyPr/>
          <a:lstStyle/>
          <a:p>
            <a:pPr lvl="0"/>
            <a:r>
              <a:rPr lang="es-AR"/>
              <a:t>¿Qué es una ecuación </a:t>
            </a:r>
            <a:br>
              <a:rPr lang="es-AR"/>
            </a:br>
            <a:r>
              <a:rPr lang="es-AR"/>
              <a:t>diferencial?</a:t>
            </a:r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4294967295"/>
          </p:nvPr>
        </p:nvSpPr>
        <p:spPr/>
        <p:txBody>
          <a:bodyPr>
            <a:normAutofit fontScale="85000" lnSpcReduction="20000"/>
          </a:bodyPr>
          <a:lstStyle/>
          <a:p>
            <a:pPr lvl="0" algn="ctr"/>
            <a:endParaRPr lang="es-AR" dirty="0"/>
          </a:p>
          <a:p>
            <a:pPr lvl="0" algn="ctr"/>
            <a:endParaRPr lang="es-AR" dirty="0"/>
          </a:p>
          <a:p>
            <a:pPr lvl="0" algn="ctr"/>
            <a:r>
              <a:rPr lang="es-AR" dirty="0"/>
              <a:t>F(</a:t>
            </a:r>
            <a:r>
              <a:rPr lang="es-AR" dirty="0" err="1"/>
              <a:t>x,y,y</a:t>
            </a:r>
            <a:r>
              <a:rPr lang="es-AR" dirty="0"/>
              <a:t>’,…,y</a:t>
            </a:r>
            <a:r>
              <a:rPr lang="es-AR" baseline="33000" dirty="0"/>
              <a:t>(n)</a:t>
            </a:r>
            <a:r>
              <a:rPr lang="es-AR" dirty="0"/>
              <a:t>)=0      (1)</a:t>
            </a:r>
          </a:p>
          <a:p>
            <a:pPr lvl="0" algn="l">
              <a:buSzPct val="45000"/>
              <a:buFont typeface="StarSymbol"/>
              <a:buChar char="●"/>
            </a:pPr>
            <a:r>
              <a:rPr lang="es-AR" dirty="0"/>
              <a:t>F:A</a:t>
            </a:r>
            <a:r>
              <a:rPr lang="es-AR" dirty="0">
                <a:latin typeface="OpenSymbol" pitchFamily="18"/>
              </a:rPr>
              <a:t>→ℝ</a:t>
            </a:r>
            <a:r>
              <a:rPr lang="es-AR" dirty="0">
                <a:latin typeface="Liberation Serif" pitchFamily="18"/>
              </a:rPr>
              <a:t>, A</a:t>
            </a:r>
            <a:r>
              <a:rPr lang="es-AR" dirty="0">
                <a:latin typeface="OpenSymbol" pitchFamily="18"/>
              </a:rPr>
              <a:t>⊆ℝ</a:t>
            </a:r>
            <a:r>
              <a:rPr lang="es-AR" baseline="33000" dirty="0">
                <a:latin typeface="Liberation Serif" pitchFamily="18"/>
              </a:rPr>
              <a:t>n+2</a:t>
            </a:r>
          </a:p>
          <a:p>
            <a:pPr lvl="0" algn="l">
              <a:buSzPct val="45000"/>
              <a:buFont typeface="StarSymbol"/>
              <a:buChar char="●"/>
            </a:pPr>
            <a:r>
              <a:rPr lang="es-AR" dirty="0"/>
              <a:t>X es la variable independiente</a:t>
            </a:r>
          </a:p>
          <a:p>
            <a:pPr lvl="0" algn="l">
              <a:buSzPct val="45000"/>
              <a:buFont typeface="StarSymbol"/>
              <a:buChar char="●"/>
            </a:pPr>
            <a:r>
              <a:rPr lang="es-AR" dirty="0"/>
              <a:t>Y es la variable dependiente de x</a:t>
            </a:r>
          </a:p>
          <a:p>
            <a:pPr lvl="0" algn="l">
              <a:buSzPct val="45000"/>
              <a:buFont typeface="StarSymbol"/>
              <a:buChar char="●"/>
            </a:pPr>
            <a:r>
              <a:rPr lang="es-AR" dirty="0"/>
              <a:t>El orden de la ecuación es el orden de la mayor derivada de y involucrada en la ecuación</a:t>
            </a:r>
          </a:p>
          <a:p>
            <a:pPr lvl="0" algn="ctr">
              <a:buSzPct val="45000"/>
              <a:buFont typeface="StarSymbol"/>
              <a:buChar char="●"/>
            </a:pPr>
            <a:r>
              <a:rPr lang="es-AR" dirty="0" err="1"/>
              <a:t>y’’+log</a:t>
            </a:r>
            <a:r>
              <a:rPr lang="es-AR" dirty="0"/>
              <a:t>(</a:t>
            </a:r>
            <a:r>
              <a:rPr lang="es-AR" dirty="0" err="1"/>
              <a:t>xy</a:t>
            </a:r>
            <a:r>
              <a:rPr lang="es-AR" dirty="0"/>
              <a:t>)-x=y</a:t>
            </a:r>
          </a:p>
          <a:p>
            <a:pPr lvl="0" algn="l">
              <a:buSzPct val="45000"/>
              <a:buFont typeface="StarSymbol"/>
              <a:buChar char="●"/>
            </a:pPr>
            <a:endParaRPr lang="es-A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s-AR"/>
              <a:t>Sistemas de Ecuaciones</a:t>
            </a:r>
            <a:br>
              <a:rPr lang="es-AR"/>
            </a:br>
            <a:r>
              <a:rPr lang="es-AR"/>
              <a:t>Diferenciales</a:t>
            </a:r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4294967295"/>
          </p:nvPr>
        </p:nvSpPr>
        <p:spPr>
          <a:xfrm>
            <a:off x="576360" y="1563480"/>
            <a:ext cx="9071640" cy="4384440"/>
          </a:xfrm>
        </p:spPr>
        <p:txBody>
          <a:bodyPr>
            <a:normAutofit fontScale="92500" lnSpcReduction="10000"/>
          </a:bodyPr>
          <a:lstStyle/>
          <a:p>
            <a:pPr lvl="0" algn="l"/>
            <a:endParaRPr lang="es-AR">
              <a:latin typeface="Liberation Serif" pitchFamily="18"/>
            </a:endParaRPr>
          </a:p>
          <a:p>
            <a:pPr lvl="0" algn="l"/>
            <a:r>
              <a:rPr lang="es-AR" b="1" u="sng">
                <a:latin typeface="Liberation Serif" pitchFamily="18"/>
              </a:rPr>
              <a:t>Teorema</a:t>
            </a:r>
          </a:p>
          <a:p>
            <a:pPr lvl="0" algn="l"/>
            <a:r>
              <a:rPr lang="es-AR">
                <a:latin typeface="Liberation Serif" pitchFamily="18"/>
              </a:rPr>
              <a:t>El conjunto de soluciones de la ecuación</a:t>
            </a:r>
          </a:p>
          <a:p>
            <a:pPr lvl="0" algn="l"/>
            <a:r>
              <a:rPr lang="es-AR">
                <a:latin typeface="Liberation Serif" pitchFamily="18"/>
              </a:rPr>
              <a:t>y</a:t>
            </a:r>
            <a:r>
              <a:rPr lang="es-AR" baseline="33000">
                <a:latin typeface="Liberation Serif" pitchFamily="18"/>
              </a:rPr>
              <a:t>(n)</a:t>
            </a:r>
            <a:r>
              <a:rPr lang="es-AR">
                <a:latin typeface="Liberation Serif" pitchFamily="18"/>
              </a:rPr>
              <a:t>+p</a:t>
            </a:r>
            <a:r>
              <a:rPr lang="es-AR" baseline="-33000">
                <a:latin typeface="Liberation Serif" pitchFamily="18"/>
              </a:rPr>
              <a:t>n-1</a:t>
            </a:r>
            <a:r>
              <a:rPr lang="es-AR">
                <a:latin typeface="Liberation Serif" pitchFamily="18"/>
              </a:rPr>
              <a:t>(x)y</a:t>
            </a:r>
            <a:r>
              <a:rPr lang="es-AR" baseline="33000">
                <a:latin typeface="Liberation Serif" pitchFamily="18"/>
              </a:rPr>
              <a:t>(n-1)</a:t>
            </a:r>
            <a:r>
              <a:rPr lang="es-AR">
                <a:latin typeface="Liberation Serif" pitchFamily="18"/>
              </a:rPr>
              <a:t>...+p</a:t>
            </a:r>
            <a:r>
              <a:rPr lang="es-AR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(x)y’+p</a:t>
            </a:r>
            <a:r>
              <a:rPr lang="es-AR" baseline="-33000">
                <a:latin typeface="Liberation Serif" pitchFamily="18"/>
              </a:rPr>
              <a:t>0</a:t>
            </a:r>
            <a:r>
              <a:rPr lang="es-AR">
                <a:latin typeface="Liberation Serif" pitchFamily="18"/>
              </a:rPr>
              <a:t>(x)y</a:t>
            </a:r>
            <a:r>
              <a:rPr lang="es-AR" b="1">
                <a:latin typeface="Liberation Serif" pitchFamily="18"/>
              </a:rPr>
              <a:t>=</a:t>
            </a:r>
            <a:r>
              <a:rPr lang="es-AR">
                <a:latin typeface="Liberation Serif" pitchFamily="18"/>
              </a:rPr>
              <a:t>q(x)</a:t>
            </a:r>
            <a:r>
              <a:rPr lang="es-AR" b="1">
                <a:latin typeface="Liberation Serif" pitchFamily="18"/>
              </a:rPr>
              <a:t> </a:t>
            </a:r>
            <a:r>
              <a:rPr lang="es-AR">
                <a:latin typeface="Liberation Serif" pitchFamily="18"/>
              </a:rPr>
              <a:t>es de la forma</a:t>
            </a:r>
          </a:p>
          <a:p>
            <a:pPr lvl="0" algn="l"/>
            <a:r>
              <a:rPr lang="es-AR">
                <a:latin typeface="Liberation Serif" pitchFamily="18"/>
              </a:rPr>
              <a:t>y=c</a:t>
            </a:r>
            <a:r>
              <a:rPr lang="es-AR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y</a:t>
            </a:r>
            <a:r>
              <a:rPr lang="es-AR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+...+c</a:t>
            </a:r>
            <a:r>
              <a:rPr lang="es-AR" baseline="-33000">
                <a:latin typeface="Liberation Serif" pitchFamily="18"/>
              </a:rPr>
              <a:t>n</a:t>
            </a:r>
            <a:r>
              <a:rPr lang="es-AR">
                <a:latin typeface="Liberation Serif" pitchFamily="18"/>
              </a:rPr>
              <a:t>y</a:t>
            </a:r>
            <a:r>
              <a:rPr lang="es-AR" baseline="-33000">
                <a:latin typeface="Liberation Serif" pitchFamily="18"/>
              </a:rPr>
              <a:t>n</a:t>
            </a:r>
            <a:r>
              <a:rPr lang="es-AR">
                <a:latin typeface="Liberation Serif" pitchFamily="18"/>
              </a:rPr>
              <a:t>+y</a:t>
            </a:r>
            <a:r>
              <a:rPr lang="es-AR" baseline="-33000">
                <a:latin typeface="Liberation Serif" pitchFamily="18"/>
              </a:rPr>
              <a:t>p </a:t>
            </a:r>
            <a:r>
              <a:rPr lang="es-AR">
                <a:latin typeface="Liberation Serif" pitchFamily="18"/>
              </a:rPr>
              <a:t> siendo  c</a:t>
            </a:r>
            <a:r>
              <a:rPr lang="es-AR" baseline="-33000">
                <a:latin typeface="Liberation Serif" pitchFamily="18"/>
              </a:rPr>
              <a:t>i</a:t>
            </a:r>
            <a:r>
              <a:rPr lang="es-AR">
                <a:latin typeface="Liberation Serif" pitchFamily="18"/>
              </a:rPr>
              <a:t> constantes reales, y</a:t>
            </a:r>
            <a:r>
              <a:rPr lang="es-AR" baseline="-33000">
                <a:latin typeface="Liberation Serif" pitchFamily="18"/>
              </a:rPr>
              <a:t>i</a:t>
            </a:r>
            <a:r>
              <a:rPr lang="es-AR">
                <a:latin typeface="Liberation Serif" pitchFamily="18"/>
              </a:rPr>
              <a:t> soluciones del sistema homogéneo, e y</a:t>
            </a:r>
            <a:r>
              <a:rPr lang="es-AR" baseline="-33000">
                <a:latin typeface="Liberation Serif" pitchFamily="18"/>
              </a:rPr>
              <a:t>p</a:t>
            </a:r>
            <a:r>
              <a:rPr lang="es-AR">
                <a:latin typeface="Liberation Serif" pitchFamily="18"/>
              </a:rPr>
              <a:t> solución particular del no homogéneo</a:t>
            </a:r>
          </a:p>
          <a:p>
            <a:pPr lvl="0" algn="l"/>
            <a:r>
              <a:rPr lang="es-AR" b="1">
                <a:latin typeface="Liberation Serif" pitchFamily="18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s-AR"/>
              <a:t>Sistemas de Ecuaciones</a:t>
            </a:r>
            <a:br>
              <a:rPr lang="es-AR"/>
            </a:br>
            <a:r>
              <a:rPr lang="es-AR"/>
              <a:t>Diferenciales</a:t>
            </a:r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4294967295"/>
          </p:nvPr>
        </p:nvSpPr>
        <p:spPr>
          <a:xfrm>
            <a:off x="576360" y="1563480"/>
            <a:ext cx="9071640" cy="4384440"/>
          </a:xfrm>
        </p:spPr>
        <p:txBody>
          <a:bodyPr/>
          <a:lstStyle/>
          <a:p>
            <a:pPr lvl="0" algn="l"/>
            <a:endParaRPr lang="es-AR">
              <a:latin typeface="Liberation Serif" pitchFamily="18"/>
            </a:endParaRPr>
          </a:p>
          <a:p>
            <a:pPr lvl="0" algn="l"/>
            <a:r>
              <a:rPr lang="es-AR" b="1" u="sng">
                <a:latin typeface="Liberation Serif" pitchFamily="18"/>
              </a:rPr>
              <a:t>Resolución de sistemas de ecuaciones lineales</a:t>
            </a:r>
          </a:p>
          <a:p>
            <a:pPr lvl="0" algn="l"/>
            <a:r>
              <a:rPr lang="es-AR">
                <a:latin typeface="Liberation Serif" pitchFamily="18"/>
              </a:rPr>
              <a:t>Propiedad: Sea A</a:t>
            </a:r>
            <a:r>
              <a:rPr lang="es-AR">
                <a:latin typeface="OpenSymbol" pitchFamily="18"/>
              </a:rPr>
              <a:t>∈</a:t>
            </a:r>
            <a:r>
              <a:rPr lang="es-AR">
                <a:latin typeface="Liberation Serif" pitchFamily="18"/>
              </a:rPr>
              <a:t>M</a:t>
            </a:r>
            <a:r>
              <a:rPr lang="es-AR" baseline="-33000">
                <a:latin typeface="Liberation Serif" pitchFamily="18"/>
              </a:rPr>
              <a:t>nxn</a:t>
            </a:r>
            <a:r>
              <a:rPr lang="es-AR">
                <a:latin typeface="Liberation Serif" pitchFamily="18"/>
              </a:rPr>
              <a:t>(</a:t>
            </a:r>
            <a:r>
              <a:rPr lang="es-AR">
                <a:latin typeface="OpenSymbol" pitchFamily="18"/>
              </a:rPr>
              <a:t>ℝ</a:t>
            </a:r>
            <a:r>
              <a:rPr lang="es-AR">
                <a:latin typeface="Liberation Serif" pitchFamily="18"/>
              </a:rPr>
              <a:t>), entonces:</a:t>
            </a:r>
          </a:p>
          <a:p>
            <a:pPr lvl="0" algn="l">
              <a:buSzPct val="45000"/>
              <a:buFont typeface="StarSymbol"/>
              <a:buChar char="●"/>
            </a:pPr>
            <a:r>
              <a:rPr lang="es-AR">
                <a:latin typeface="OpenSymbol" pitchFamily="18"/>
              </a:rPr>
              <a:t>λ∈ℝ</a:t>
            </a:r>
            <a:r>
              <a:rPr lang="es-AR">
                <a:latin typeface="Liberation Serif" pitchFamily="18"/>
              </a:rPr>
              <a:t> es autovalor de A y </a:t>
            </a:r>
            <a:r>
              <a:rPr lang="es-AR" b="1">
                <a:latin typeface="Liberation Serif" pitchFamily="18"/>
              </a:rPr>
              <a:t>v</a:t>
            </a:r>
            <a:r>
              <a:rPr lang="es-AR">
                <a:latin typeface="OpenSymbol" pitchFamily="18"/>
              </a:rPr>
              <a:t>∈ℝ</a:t>
            </a:r>
            <a:r>
              <a:rPr lang="es-AR" baseline="33000">
                <a:latin typeface="Liberation Serif" pitchFamily="18"/>
              </a:rPr>
              <a:t>n </a:t>
            </a:r>
            <a:r>
              <a:rPr lang="es-AR">
                <a:latin typeface="Liberation Serif" pitchFamily="18"/>
              </a:rPr>
              <a:t>es un autovector asociado a </a:t>
            </a:r>
            <a:r>
              <a:rPr lang="es-AR">
                <a:latin typeface="OpenSymbol" pitchFamily="18"/>
              </a:rPr>
              <a:t>λ</a:t>
            </a:r>
            <a:r>
              <a:rPr lang="es-AR">
                <a:latin typeface="Liberation Serif" pitchFamily="18"/>
              </a:rPr>
              <a:t>, entonces,</a:t>
            </a:r>
          </a:p>
          <a:p>
            <a:pPr lvl="0" algn="l">
              <a:buSzPct val="45000"/>
              <a:buFont typeface="StarSymbol"/>
              <a:buChar char="●"/>
            </a:pPr>
            <a:r>
              <a:rPr lang="es-AR">
                <a:latin typeface="Liberation Serif" pitchFamily="18"/>
              </a:rPr>
              <a:t>es solución al sistema </a:t>
            </a:r>
            <a:r>
              <a:rPr lang="es-AR" b="1">
                <a:latin typeface="Liberation Serif" pitchFamily="18"/>
              </a:rPr>
              <a:t>y’</a:t>
            </a:r>
            <a:r>
              <a:rPr lang="es-AR">
                <a:latin typeface="Liberation Serif" pitchFamily="18"/>
              </a:rPr>
              <a:t>=A</a:t>
            </a:r>
            <a:r>
              <a:rPr lang="es-AR" b="1">
                <a:latin typeface="Liberation Serif" pitchFamily="18"/>
              </a:rPr>
              <a:t>y</a:t>
            </a:r>
            <a:r>
              <a:rPr lang="es-AR">
                <a:latin typeface="Liberation Serif" pitchFamily="18"/>
              </a:rPr>
              <a:t>, y se denomina autofunción asociada a </a:t>
            </a:r>
            <a:r>
              <a:rPr lang="es-AR">
                <a:latin typeface="OpenSymbol" pitchFamily="18"/>
              </a:rPr>
              <a:t>λ </a:t>
            </a:r>
            <a:r>
              <a:rPr lang="es-AR">
                <a:latin typeface="Liberation Serif" pitchFamily="18"/>
              </a:rPr>
              <a:t>y </a:t>
            </a:r>
            <a:r>
              <a:rPr lang="es-AR" b="1">
                <a:latin typeface="Liberation Serif" pitchFamily="18"/>
              </a:rPr>
              <a:t>v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/>
              <p:cNvSpPr txBox="1">
                <a:spLocks noResize="1"/>
              </p:cNvSpPr>
              <p:nvPr/>
            </p:nvSpPr>
            <p:spPr>
              <a:xfrm>
                <a:off x="4256279" y="4016891"/>
                <a:ext cx="1567080" cy="576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90000" tIns="45000" rIns="90000" bIns="45000" anchor="ctr" anchorCtr="0" compatLnSpc="0">
                <a:noAutofit/>
              </a:bodyPr>
              <a:lstStyle/>
              <a:p>
                <a:pPr marL="0" marR="0" lvl="0" indent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AR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s-AR" i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es-AR" i="0"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s-AR" i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s-AR" i="0" dirty="0">
                  <a:latin typeface="Liberation Sans" pitchFamily="18"/>
                </a:endParaRPr>
              </a:p>
            </p:txBody>
          </p:sp>
        </mc:Choice>
        <mc:Fallback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6279" y="4016891"/>
                <a:ext cx="1567080" cy="57600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s-AR"/>
              <a:t>Sistemas de Ecuaciones</a:t>
            </a:r>
            <a:br>
              <a:rPr lang="es-AR"/>
            </a:br>
            <a:r>
              <a:rPr lang="es-AR"/>
              <a:t>Diferenciales</a:t>
            </a:r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4294967295"/>
          </p:nvPr>
        </p:nvSpPr>
        <p:spPr>
          <a:xfrm>
            <a:off x="576360" y="1563480"/>
            <a:ext cx="9071640" cy="4384440"/>
          </a:xfrm>
        </p:spPr>
        <p:txBody>
          <a:bodyPr/>
          <a:lstStyle/>
          <a:p>
            <a:pPr lvl="0" algn="l"/>
            <a:endParaRPr lang="es-AR">
              <a:latin typeface="Liberation Serif" pitchFamily="18"/>
            </a:endParaRPr>
          </a:p>
          <a:p>
            <a:pPr lvl="0" algn="l"/>
            <a:endParaRPr lang="es-AR" b="1" u="sng">
              <a:latin typeface="Liberation Serif" pitchFamily="18"/>
            </a:endParaRPr>
          </a:p>
          <a:p>
            <a:pPr lvl="0" algn="l">
              <a:buSzPct val="45000"/>
              <a:buFont typeface="StarSymbol"/>
              <a:buChar char="●"/>
            </a:pPr>
            <a:r>
              <a:rPr lang="es-AR">
                <a:latin typeface="Liberation Serif" pitchFamily="18"/>
              </a:rPr>
              <a:t>Los autovectores asociados a distintos autovalores son linealmente independientes</a:t>
            </a:r>
          </a:p>
          <a:p>
            <a:pPr lvl="0" algn="l">
              <a:buSzPct val="45000"/>
              <a:buFont typeface="StarSymbol"/>
              <a:buChar char="●"/>
            </a:pPr>
            <a:r>
              <a:rPr lang="es-AR">
                <a:latin typeface="Liberation Serif" pitchFamily="18"/>
              </a:rPr>
              <a:t>Las autofunciones asociadas a autovectores linealmente independientes, también son linealmente independientes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s-AR"/>
              <a:t>Sistemas de Ecuaciones</a:t>
            </a:r>
            <a:br>
              <a:rPr lang="es-AR"/>
            </a:br>
            <a:r>
              <a:rPr lang="es-AR"/>
              <a:t>Diferenciales</a:t>
            </a:r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4294967295"/>
          </p:nvPr>
        </p:nvSpPr>
        <p:spPr>
          <a:xfrm>
            <a:off x="576360" y="1563480"/>
            <a:ext cx="9071640" cy="4384440"/>
          </a:xfrm>
        </p:spPr>
        <p:txBody>
          <a:bodyPr/>
          <a:lstStyle/>
          <a:p>
            <a:pPr lvl="0" algn="l"/>
            <a:endParaRPr lang="es-AR">
              <a:latin typeface="Liberation Serif" pitchFamily="18"/>
            </a:endParaRPr>
          </a:p>
          <a:p>
            <a:pPr lvl="0" algn="l"/>
            <a:r>
              <a:rPr lang="es-AR">
                <a:latin typeface="Liberation Serif" pitchFamily="18"/>
              </a:rPr>
              <a:t>Sea A nuestra matriz involucrada en la ecuación</a:t>
            </a:r>
          </a:p>
          <a:p>
            <a:pPr lvl="0" algn="l"/>
            <a:r>
              <a:rPr lang="es-AR" b="1">
                <a:latin typeface="Liberation Serif" pitchFamily="18"/>
              </a:rPr>
              <a:t>y’</a:t>
            </a:r>
            <a:r>
              <a:rPr lang="es-AR">
                <a:latin typeface="Liberation Serif" pitchFamily="18"/>
              </a:rPr>
              <a:t>=A</a:t>
            </a:r>
            <a:r>
              <a:rPr lang="es-AR" b="1">
                <a:latin typeface="Liberation Serif" pitchFamily="18"/>
              </a:rPr>
              <a:t>y</a:t>
            </a:r>
          </a:p>
          <a:p>
            <a:pPr lvl="0" algn="l"/>
            <a:r>
              <a:rPr lang="es-AR">
                <a:latin typeface="Liberation Serif" pitchFamily="18"/>
              </a:rPr>
              <a:t>Lo que debemos hacer para encontrar las soluciones es buscar los autovectores, viendo cuales son las raíces del polinomio característico, resultante de</a:t>
            </a:r>
          </a:p>
          <a:p>
            <a:pPr lvl="0" algn="l"/>
            <a:r>
              <a:rPr lang="es-AR">
                <a:latin typeface="Liberation Serif" pitchFamily="18"/>
              </a:rPr>
              <a:t>det(A-λI)=0</a:t>
            </a:r>
          </a:p>
          <a:p>
            <a:pPr lvl="0" algn="l"/>
            <a:endParaRPr lang="es-AR">
              <a:latin typeface="Liberation Serif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s-AR"/>
              <a:t>Sistemas de Ecuaciones</a:t>
            </a:r>
            <a:br>
              <a:rPr lang="es-AR"/>
            </a:br>
            <a:r>
              <a:rPr lang="es-AR"/>
              <a:t>Diferenciales</a:t>
            </a:r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4294967295"/>
          </p:nvPr>
        </p:nvSpPr>
        <p:spPr>
          <a:xfrm>
            <a:off x="576360" y="1563480"/>
            <a:ext cx="9071640" cy="4384440"/>
          </a:xfrm>
        </p:spPr>
        <p:txBody>
          <a:bodyPr/>
          <a:lstStyle/>
          <a:p>
            <a:pPr lvl="0" algn="l"/>
            <a:endParaRPr lang="es-AR">
              <a:latin typeface="Liberation Serif" pitchFamily="18"/>
            </a:endParaRPr>
          </a:p>
          <a:p>
            <a:pPr lvl="0" algn="l"/>
            <a:r>
              <a:rPr lang="es-AR" b="1" u="sng">
                <a:latin typeface="Liberation Serif" pitchFamily="18"/>
              </a:rPr>
              <a:t>Resolución de sistemas de dos ecuaciones</a:t>
            </a:r>
          </a:p>
          <a:p>
            <a:pPr lvl="0" algn="l"/>
            <a:r>
              <a:rPr lang="es-AR">
                <a:latin typeface="Liberation Serif" pitchFamily="18"/>
              </a:rPr>
              <a:t>Sea </a:t>
            </a:r>
            <a:r>
              <a:rPr lang="es-AR" b="1">
                <a:latin typeface="Liberation Serif" pitchFamily="18"/>
              </a:rPr>
              <a:t>y’</a:t>
            </a:r>
            <a:r>
              <a:rPr lang="es-AR">
                <a:latin typeface="Liberation Serif" pitchFamily="18"/>
              </a:rPr>
              <a:t>=A</a:t>
            </a:r>
            <a:r>
              <a:rPr lang="es-AR" b="1">
                <a:latin typeface="Liberation Serif" pitchFamily="18"/>
              </a:rPr>
              <a:t>y</a:t>
            </a:r>
            <a:r>
              <a:rPr lang="es-AR">
                <a:latin typeface="Liberation Serif" pitchFamily="18"/>
              </a:rPr>
              <a:t>,  A</a:t>
            </a:r>
            <a:r>
              <a:rPr lang="es-AR">
                <a:latin typeface="OpenSymbol" pitchFamily="18"/>
              </a:rPr>
              <a:t>∈</a:t>
            </a:r>
            <a:r>
              <a:rPr lang="es-AR">
                <a:latin typeface="Liberation Serif" pitchFamily="18"/>
              </a:rPr>
              <a:t>M</a:t>
            </a:r>
            <a:r>
              <a:rPr lang="es-AR" baseline="-33000">
                <a:latin typeface="Liberation Serif" pitchFamily="18"/>
              </a:rPr>
              <a:t>2x2</a:t>
            </a:r>
            <a:r>
              <a:rPr lang="es-AR">
                <a:latin typeface="Liberation Serif" pitchFamily="18"/>
              </a:rPr>
              <a:t>(</a:t>
            </a:r>
            <a:r>
              <a:rPr lang="es-AR">
                <a:latin typeface="OpenSymbol" pitchFamily="18"/>
              </a:rPr>
              <a:t>ℝ</a:t>
            </a:r>
            <a:r>
              <a:rPr lang="es-AR">
                <a:latin typeface="Liberation Serif" pitchFamily="18"/>
              </a:rPr>
              <a:t>), sean </a:t>
            </a:r>
            <a:r>
              <a:rPr lang="es-AR" b="1">
                <a:latin typeface="Liberation Serif" pitchFamily="18"/>
              </a:rPr>
              <a:t>v</a:t>
            </a:r>
            <a:r>
              <a:rPr lang="es-AR" b="1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,</a:t>
            </a:r>
            <a:r>
              <a:rPr lang="es-AR" b="1">
                <a:latin typeface="Liberation Serif" pitchFamily="18"/>
              </a:rPr>
              <a:t>v</a:t>
            </a:r>
            <a:r>
              <a:rPr lang="es-AR" b="1" baseline="-33000">
                <a:latin typeface="Liberation Serif" pitchFamily="18"/>
              </a:rPr>
              <a:t>2 </a:t>
            </a:r>
            <a:r>
              <a:rPr lang="es-AR">
                <a:latin typeface="Liberation Serif" pitchFamily="18"/>
              </a:rPr>
              <a:t>los autovectores de A, y sean  λ</a:t>
            </a:r>
            <a:r>
              <a:rPr lang="es-AR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 λ</a:t>
            </a:r>
            <a:r>
              <a:rPr lang="es-AR" baseline="-33000">
                <a:latin typeface="Liberation Serif" pitchFamily="18"/>
              </a:rPr>
              <a:t>2 </a:t>
            </a:r>
            <a:r>
              <a:rPr lang="es-AR">
                <a:latin typeface="Liberation Serif" pitchFamily="18"/>
              </a:rPr>
              <a:t>los autovalores de A:</a:t>
            </a:r>
          </a:p>
          <a:p>
            <a:pPr lvl="0" algn="l">
              <a:buSzPct val="45000"/>
              <a:buFont typeface="StarSymbol"/>
              <a:buChar char="●"/>
            </a:pPr>
            <a:r>
              <a:rPr lang="es-AR" b="1">
                <a:latin typeface="Liberation Serif" pitchFamily="18"/>
              </a:rPr>
              <a:t>Si los dos autovalores son distintos</a:t>
            </a:r>
          </a:p>
          <a:p>
            <a:pPr lvl="0" algn="l">
              <a:buSzPct val="45000"/>
              <a:buFont typeface="StarSymbol"/>
              <a:buChar char="●"/>
            </a:pPr>
            <a:r>
              <a:rPr lang="es-AR">
                <a:latin typeface="Liberation Serif" pitchFamily="18"/>
              </a:rPr>
              <a:t>Sean </a:t>
            </a:r>
            <a:r>
              <a:rPr lang="es-AR" b="1">
                <a:latin typeface="Liberation Serif" pitchFamily="18"/>
              </a:rPr>
              <a:t>v</a:t>
            </a:r>
            <a:r>
              <a:rPr lang="es-AR" b="1" baseline="-33000">
                <a:latin typeface="Liberation Serif" pitchFamily="18"/>
              </a:rPr>
              <a:t>1</a:t>
            </a:r>
            <a:r>
              <a:rPr lang="es-AR" b="1">
                <a:latin typeface="Liberation Serif" pitchFamily="18"/>
              </a:rPr>
              <a:t> </a:t>
            </a:r>
            <a:r>
              <a:rPr lang="es-AR">
                <a:latin typeface="Liberation Serif" pitchFamily="18"/>
              </a:rPr>
              <a:t>y </a:t>
            </a:r>
            <a:r>
              <a:rPr lang="es-AR" b="1">
                <a:latin typeface="Liberation Serif" pitchFamily="18"/>
              </a:rPr>
              <a:t>v</a:t>
            </a:r>
            <a:r>
              <a:rPr lang="es-AR" b="1" baseline="-33000">
                <a:latin typeface="Liberation Serif" pitchFamily="18"/>
              </a:rPr>
              <a:t>2</a:t>
            </a:r>
            <a:r>
              <a:rPr lang="es-AR">
                <a:latin typeface="Liberation Serif" pitchFamily="18"/>
              </a:rPr>
              <a:t> los autovectores asociados a λ</a:t>
            </a:r>
            <a:r>
              <a:rPr lang="es-AR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 y λ</a:t>
            </a:r>
            <a:r>
              <a:rPr lang="es-AR" baseline="-33000">
                <a:latin typeface="Liberation Serif" pitchFamily="18"/>
              </a:rPr>
              <a:t>2 </a:t>
            </a:r>
            <a:r>
              <a:rPr lang="es-AR">
                <a:latin typeface="Liberation Serif" pitchFamily="18"/>
              </a:rPr>
              <a:t>, las soluciones vienen dadas por:</a:t>
            </a:r>
          </a:p>
          <a:p>
            <a:pPr lvl="0" algn="l">
              <a:buSzPct val="45000"/>
              <a:buFont typeface="StarSymbol"/>
              <a:buChar char="●"/>
            </a:pPr>
            <a:endParaRPr lang="es-AR">
              <a:latin typeface="Liberation Serif" pitchFamily="1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/>
              <p:cNvSpPr txBox="1">
                <a:spLocks noResize="1"/>
              </p:cNvSpPr>
              <p:nvPr/>
            </p:nvSpPr>
            <p:spPr>
              <a:xfrm>
                <a:off x="5112180" y="5156274"/>
                <a:ext cx="3745440" cy="6400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90000" tIns="45000" rIns="90000" bIns="45000" anchor="ctr" anchorCtr="0" compatLnSpc="0">
                <a:noAutofit/>
              </a:bodyPr>
              <a:lstStyle/>
              <a:p>
                <a:pPr marL="0" marR="0" lvl="0" indent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AR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𝑦</m:t>
                          </m:r>
                          <m:d>
                            <m:d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acc>
                      <m:r>
                        <a:rPr lang="es-AR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A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sSup>
                        <m:sSup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s-AR" i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s-AR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AR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sSup>
                        <m:sSup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s-AR" i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s-AR" i="0" dirty="0">
                  <a:latin typeface="Liberation Sans" pitchFamily="18"/>
                </a:endParaRPr>
              </a:p>
            </p:txBody>
          </p:sp>
        </mc:Choice>
        <mc:Fallback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2180" y="5156274"/>
                <a:ext cx="3745440" cy="64008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s-AR"/>
              <a:t>Sistemas de Ecuaciones</a:t>
            </a:r>
            <a:br>
              <a:rPr lang="es-AR"/>
            </a:br>
            <a:r>
              <a:rPr lang="es-AR"/>
              <a:t>Diferenciales</a:t>
            </a:r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4294967295"/>
          </p:nvPr>
        </p:nvSpPr>
        <p:spPr>
          <a:xfrm>
            <a:off x="576360" y="1563480"/>
            <a:ext cx="9071640" cy="4384440"/>
          </a:xfrm>
        </p:spPr>
        <p:txBody>
          <a:bodyPr/>
          <a:lstStyle/>
          <a:p>
            <a:pPr lvl="0" algn="l"/>
            <a:endParaRPr lang="es-AR">
              <a:latin typeface="Liberation Serif" pitchFamily="18"/>
            </a:endParaRPr>
          </a:p>
          <a:p>
            <a:pPr lvl="0" algn="l">
              <a:buSzPct val="45000"/>
              <a:buFont typeface="StarSymbol"/>
              <a:buChar char="●"/>
            </a:pPr>
            <a:r>
              <a:rPr lang="es-AR" b="1">
                <a:latin typeface="Liberation Serif" pitchFamily="18"/>
              </a:rPr>
              <a:t>Si los dos autovalores son iguales</a:t>
            </a:r>
          </a:p>
          <a:p>
            <a:pPr lvl="0" algn="l">
              <a:buSzPct val="45000"/>
              <a:buFont typeface="StarSymbol"/>
              <a:buChar char="●"/>
            </a:pPr>
            <a:r>
              <a:rPr lang="es-AR">
                <a:latin typeface="Liberation Serif" pitchFamily="18"/>
              </a:rPr>
              <a:t>En este caso, vamos a tener dos posibilidades</a:t>
            </a:r>
          </a:p>
          <a:p>
            <a:pPr lvl="0" algn="l">
              <a:buSzPct val="45000"/>
              <a:buFont typeface="StarSymbol"/>
              <a:buChar char="●"/>
            </a:pPr>
            <a:r>
              <a:rPr lang="es-AR">
                <a:latin typeface="Liberation Serif" pitchFamily="18"/>
              </a:rPr>
              <a:t>1)Un autovalor con dos autovectores distintos</a:t>
            </a:r>
          </a:p>
          <a:p>
            <a:pPr lvl="0" algn="l">
              <a:buSzPct val="45000"/>
              <a:buFont typeface="StarSymbol"/>
              <a:buChar char="●"/>
            </a:pPr>
            <a:r>
              <a:rPr lang="es-AR">
                <a:latin typeface="Liberation Serif" pitchFamily="18"/>
              </a:rPr>
              <a:t>Existen dos autovectores linealmente independientes </a:t>
            </a:r>
            <a:r>
              <a:rPr lang="es-AR" b="1">
                <a:latin typeface="Liberation Serif" pitchFamily="18"/>
              </a:rPr>
              <a:t>v</a:t>
            </a:r>
            <a:r>
              <a:rPr lang="es-AR" b="1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 y </a:t>
            </a:r>
            <a:r>
              <a:rPr lang="es-AR" b="1">
                <a:latin typeface="Liberation Serif" pitchFamily="18"/>
              </a:rPr>
              <a:t>v</a:t>
            </a:r>
            <a:r>
              <a:rPr lang="es-AR" b="1" baseline="-33000">
                <a:latin typeface="Liberation Serif" pitchFamily="18"/>
              </a:rPr>
              <a:t>2</a:t>
            </a:r>
            <a:r>
              <a:rPr lang="es-AR" b="1">
                <a:latin typeface="Liberation Serif" pitchFamily="18"/>
              </a:rPr>
              <a:t> </a:t>
            </a:r>
            <a:r>
              <a:rPr lang="es-AR">
                <a:latin typeface="Liberation Serif" pitchFamily="18"/>
              </a:rPr>
              <a:t>asociados al autovalor λ. Luego, la solución viene dada por</a:t>
            </a:r>
          </a:p>
          <a:p>
            <a:pPr lvl="0" algn="l">
              <a:buSzPct val="45000"/>
              <a:buFont typeface="StarSymbol"/>
              <a:buChar char="●"/>
            </a:pPr>
            <a:endParaRPr lang="es-AR">
              <a:latin typeface="Liberation Serif" pitchFamily="1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/>
              <p:cNvSpPr txBox="1">
                <a:spLocks noResize="1"/>
              </p:cNvSpPr>
              <p:nvPr/>
            </p:nvSpPr>
            <p:spPr>
              <a:xfrm>
                <a:off x="2701887" y="5178334"/>
                <a:ext cx="5640120" cy="6177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90000" tIns="45000" rIns="90000" bIns="45000" anchor="ctr" anchorCtr="0" compatLnSpc="0">
                <a:noAutofit/>
              </a:bodyPr>
              <a:lstStyle/>
              <a:p>
                <a:pPr marL="0" marR="0" lvl="0" indent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AR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𝑦</m:t>
                          </m:r>
                          <m:d>
                            <m:d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acc>
                      <m:r>
                        <a:rPr lang="es-AR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A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sSup>
                        <m:sSup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s-AR" i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s-AR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AR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sSup>
                        <m:sSup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s-AR" i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s-AR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acc>
                            <m:accPr>
                              <m:chr m:val="⃗"/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s-AR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  <m:r>
                            <a:rPr lang="es-AR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acc>
                            <m:accPr>
                              <m:chr m:val="⃗"/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s-AR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acc>
                        </m:e>
                      </m:d>
                      <m:sSup>
                        <m:sSup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s-AR" i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s-AR" i="0" dirty="0">
                  <a:latin typeface="Liberation Sans" pitchFamily="18"/>
                </a:endParaRPr>
              </a:p>
            </p:txBody>
          </p:sp>
        </mc:Choice>
        <mc:Fallback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1887" y="5178334"/>
                <a:ext cx="5640120" cy="61776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s-AR"/>
              <a:t>Sistemas de Ecuaciones</a:t>
            </a:r>
            <a:br>
              <a:rPr lang="es-AR"/>
            </a:br>
            <a:r>
              <a:rPr lang="es-AR"/>
              <a:t>Diferenciales</a:t>
            </a:r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4294967295"/>
          </p:nvPr>
        </p:nvSpPr>
        <p:spPr>
          <a:xfrm>
            <a:off x="576360" y="1563480"/>
            <a:ext cx="9071640" cy="4384440"/>
          </a:xfrm>
        </p:spPr>
        <p:txBody>
          <a:bodyPr/>
          <a:lstStyle/>
          <a:p>
            <a:pPr lvl="0" algn="l"/>
            <a:endParaRPr lang="es-AR" dirty="0">
              <a:latin typeface="Liberation Serif" pitchFamily="18"/>
            </a:endParaRPr>
          </a:p>
          <a:p>
            <a:pPr lvl="0" algn="l"/>
            <a:r>
              <a:rPr lang="es-AR" dirty="0">
                <a:latin typeface="Liberation Serif" pitchFamily="18"/>
              </a:rPr>
              <a:t>2)Existe un único </a:t>
            </a:r>
            <a:r>
              <a:rPr lang="es-AR" dirty="0" err="1">
                <a:latin typeface="Liberation Serif" pitchFamily="18"/>
              </a:rPr>
              <a:t>autovector</a:t>
            </a:r>
            <a:r>
              <a:rPr lang="es-AR" dirty="0">
                <a:latin typeface="Liberation Serif" pitchFamily="18"/>
              </a:rPr>
              <a:t> </a:t>
            </a:r>
            <a:r>
              <a:rPr lang="es-AR" b="1" dirty="0">
                <a:latin typeface="Liberation Serif" pitchFamily="18"/>
              </a:rPr>
              <a:t>v</a:t>
            </a:r>
            <a:r>
              <a:rPr lang="es-AR" b="1" baseline="-33000" dirty="0">
                <a:latin typeface="Liberation Serif" pitchFamily="18"/>
              </a:rPr>
              <a:t>1</a:t>
            </a:r>
            <a:r>
              <a:rPr lang="es-AR" dirty="0">
                <a:latin typeface="Liberation Serif" pitchFamily="18"/>
              </a:rPr>
              <a:t> asociado al </a:t>
            </a:r>
            <a:r>
              <a:rPr lang="es-AR" dirty="0" err="1">
                <a:latin typeface="Liberation Serif" pitchFamily="18"/>
              </a:rPr>
              <a:t>autovalor</a:t>
            </a:r>
            <a:r>
              <a:rPr lang="es-AR" dirty="0">
                <a:latin typeface="Liberation Serif" pitchFamily="18"/>
              </a:rPr>
              <a:t> λ. En este caso, la solución particular es</a:t>
            </a:r>
          </a:p>
          <a:p>
            <a:pPr lvl="0" algn="l"/>
            <a:r>
              <a:rPr lang="es-AR" dirty="0">
                <a:latin typeface="Liberation Serif" pitchFamily="18"/>
              </a:rPr>
              <a:t>                 y hay otra solución dada por:</a:t>
            </a:r>
          </a:p>
          <a:p>
            <a:pPr lvl="0" algn="l">
              <a:buSzPct val="45000"/>
            </a:pPr>
            <a:r>
              <a:rPr lang="es-AR" dirty="0" smtClean="0">
                <a:latin typeface="Liberation Serif" pitchFamily="18"/>
              </a:rPr>
              <a:t>                      </a:t>
            </a:r>
            <a:r>
              <a:rPr lang="es-AR" dirty="0">
                <a:latin typeface="Liberation Serif" pitchFamily="18"/>
              </a:rPr>
              <a:t>en donde </a:t>
            </a:r>
            <a:r>
              <a:rPr lang="es-AR" b="1" dirty="0">
                <a:latin typeface="Liberation Serif" pitchFamily="18"/>
              </a:rPr>
              <a:t>u</a:t>
            </a:r>
            <a:r>
              <a:rPr lang="es-AR" dirty="0">
                <a:latin typeface="Liberation Serif" pitchFamily="18"/>
              </a:rPr>
              <a:t> es un vector que se determinará viendo el vector que cumple </a:t>
            </a:r>
            <a:r>
              <a:rPr lang="es-AR" dirty="0" smtClean="0">
                <a:latin typeface="Liberation Serif" pitchFamily="18"/>
              </a:rPr>
              <a:t>que            (A-</a:t>
            </a:r>
            <a:r>
              <a:rPr lang="es-AR" dirty="0" err="1" smtClean="0">
                <a:latin typeface="Liberation Serif" pitchFamily="18"/>
              </a:rPr>
              <a:t>λI</a:t>
            </a:r>
            <a:r>
              <a:rPr lang="es-AR" dirty="0" smtClean="0">
                <a:latin typeface="Liberation Serif" pitchFamily="18"/>
              </a:rPr>
              <a:t>)</a:t>
            </a:r>
            <a:r>
              <a:rPr lang="es-AR" b="1" dirty="0" smtClean="0">
                <a:latin typeface="Liberation Serif" pitchFamily="18"/>
              </a:rPr>
              <a:t>u</a:t>
            </a:r>
            <a:r>
              <a:rPr lang="es-AR" dirty="0" smtClean="0">
                <a:latin typeface="Liberation Serif" pitchFamily="18"/>
              </a:rPr>
              <a:t>=</a:t>
            </a:r>
            <a:r>
              <a:rPr lang="es-AR" b="1" dirty="0" smtClean="0">
                <a:latin typeface="Liberation Serif" pitchFamily="18"/>
              </a:rPr>
              <a:t>v</a:t>
            </a:r>
            <a:r>
              <a:rPr lang="es-AR" dirty="0">
                <a:latin typeface="Liberation Serif" pitchFamily="18"/>
              </a:rPr>
              <a:t>. La solución general luego es:</a:t>
            </a:r>
          </a:p>
          <a:p>
            <a:pPr lvl="0" algn="l">
              <a:buSzPct val="45000"/>
              <a:buFont typeface="StarSymbol"/>
              <a:buChar char="●"/>
            </a:pPr>
            <a:endParaRPr lang="es-AR" dirty="0">
              <a:latin typeface="Liberation Serif" pitchFamily="1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/>
              <p:cNvSpPr txBox="1">
                <a:spLocks noResize="1"/>
              </p:cNvSpPr>
              <p:nvPr/>
            </p:nvSpPr>
            <p:spPr>
              <a:xfrm>
                <a:off x="666178" y="3344400"/>
                <a:ext cx="1621800" cy="5911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90000" tIns="45000" rIns="90000" bIns="45000" anchor="ctr" anchorCtr="0" compatLnSpc="0">
                <a:noAutofit/>
              </a:bodyPr>
              <a:lstStyle/>
              <a:p>
                <a:pPr marL="0" marR="0" lvl="0" indent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AR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𝑦</m:t>
                          </m:r>
                          <m:d>
                            <m:d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acc>
                      <m:r>
                        <a:rPr lang="es-AR" i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sSup>
                        <m:sSup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s-AR" i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s-AR" i="0" dirty="0">
                  <a:latin typeface="Liberation Sans" pitchFamily="18"/>
                </a:endParaRPr>
              </a:p>
            </p:txBody>
          </p:sp>
        </mc:Choice>
        <mc:Fallback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178" y="3344400"/>
                <a:ext cx="1621800" cy="5911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uadroTexto 4"/>
              <p:cNvSpPr txBox="1">
                <a:spLocks noResize="1"/>
              </p:cNvSpPr>
              <p:nvPr/>
            </p:nvSpPr>
            <p:spPr>
              <a:xfrm>
                <a:off x="542989" y="4010142"/>
                <a:ext cx="2439360" cy="5911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90000" tIns="45000" rIns="90000" bIns="45000" anchor="ctr" anchorCtr="0" compatLnSpc="0">
                <a:noAutofit/>
              </a:bodyPr>
              <a:lstStyle/>
              <a:p>
                <a:pPr marL="0" marR="0" lvl="0" indent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AR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𝑦</m:t>
                          </m:r>
                          <m:d>
                            <m:d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acc>
                      <m:r>
                        <a:rPr lang="es-AR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AR" i="0">
                              <a:latin typeface="Cambria Math" panose="02040503050406030204" pitchFamily="18" charset="0"/>
                            </a:rPr>
                            <m:t>+</m:t>
                          </m:r>
                          <m:acc>
                            <m:accPr>
                              <m:chr m:val="⃗"/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e>
                      </m:d>
                      <m:sSup>
                        <m:sSup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s-AR" i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s-AR" i="0">
                  <a:latin typeface="Liberation Sans" pitchFamily="18"/>
                </a:endParaRPr>
              </a:p>
            </p:txBody>
          </p:sp>
        </mc:Choice>
        <mc:Fallback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989" y="4010142"/>
                <a:ext cx="2439360" cy="5911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uadroTexto 5"/>
              <p:cNvSpPr txBox="1">
                <a:spLocks noResize="1"/>
              </p:cNvSpPr>
              <p:nvPr/>
            </p:nvSpPr>
            <p:spPr>
              <a:xfrm>
                <a:off x="1007999" y="5544000"/>
                <a:ext cx="6898680" cy="6177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90000" tIns="45000" rIns="90000" bIns="45000" anchor="ctr" anchorCtr="0" compatLnSpc="0">
                <a:noAutofit/>
              </a:bodyPr>
              <a:lstStyle/>
              <a:p>
                <a:pPr marL="0" marR="0" lvl="0" indent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AR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𝑦</m:t>
                          </m:r>
                          <m:d>
                            <m:d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acc>
                      <m:r>
                        <a:rPr lang="es-AR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A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sSup>
                        <m:sSup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s-AR" i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s-AR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AR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AR" i="0">
                              <a:latin typeface="Cambria Math" panose="02040503050406030204" pitchFamily="18" charset="0"/>
                            </a:rPr>
                            <m:t>+</m:t>
                          </m:r>
                          <m:acc>
                            <m:accPr>
                              <m:chr m:val="⃗"/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e>
                      </m:d>
                      <m:sSup>
                        <m:sSup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s-AR" i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s-AR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acc>
                            <m:accPr>
                              <m:chr m:val="⃗"/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  <m:r>
                            <a:rPr lang="es-AR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acc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acc>
                                <m:accPr>
                                  <m:chr m:val="⃗"/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</m:d>
                        </m:e>
                      </m:d>
                      <m:sSup>
                        <m:sSup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s-AR" i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s-AR" i="0" dirty="0">
                  <a:latin typeface="Liberation Sans" pitchFamily="18"/>
                </a:endParaRPr>
              </a:p>
            </p:txBody>
          </p:sp>
        </mc:Choice>
        <mc:Fallback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999" y="5544000"/>
                <a:ext cx="6898680" cy="61776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s-AR"/>
              <a:t>Sistemas de Ecuaciones</a:t>
            </a:r>
            <a:br>
              <a:rPr lang="es-AR"/>
            </a:br>
            <a:r>
              <a:rPr lang="es-AR"/>
              <a:t>Diferenciales</a:t>
            </a:r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4294967295"/>
          </p:nvPr>
        </p:nvSpPr>
        <p:spPr>
          <a:xfrm>
            <a:off x="576360" y="1563480"/>
            <a:ext cx="9071640" cy="4384440"/>
          </a:xfrm>
        </p:spPr>
        <p:txBody>
          <a:bodyPr/>
          <a:lstStyle/>
          <a:p>
            <a:pPr lvl="0" algn="l"/>
            <a:endParaRPr lang="es-AR">
              <a:latin typeface="Liberation Serif" pitchFamily="18"/>
            </a:endParaRPr>
          </a:p>
          <a:p>
            <a:pPr lvl="0" algn="l"/>
            <a:r>
              <a:rPr lang="es-AR" b="1" u="sng">
                <a:latin typeface="Liberation Serif" pitchFamily="18"/>
              </a:rPr>
              <a:t>Resolución de sistemas de tres ecuaciones</a:t>
            </a:r>
          </a:p>
          <a:p>
            <a:pPr lvl="0" algn="l"/>
            <a:r>
              <a:rPr lang="es-AR">
                <a:latin typeface="Liberation Serif" pitchFamily="18"/>
              </a:rPr>
              <a:t>Sea </a:t>
            </a:r>
            <a:r>
              <a:rPr lang="es-AR" b="1">
                <a:latin typeface="Liberation Serif" pitchFamily="18"/>
              </a:rPr>
              <a:t>y’</a:t>
            </a:r>
            <a:r>
              <a:rPr lang="es-AR">
                <a:latin typeface="Liberation Serif" pitchFamily="18"/>
              </a:rPr>
              <a:t>=A</a:t>
            </a:r>
            <a:r>
              <a:rPr lang="es-AR" b="1">
                <a:latin typeface="Liberation Serif" pitchFamily="18"/>
              </a:rPr>
              <a:t>y</a:t>
            </a:r>
            <a:r>
              <a:rPr lang="es-AR">
                <a:latin typeface="Liberation Serif" pitchFamily="18"/>
              </a:rPr>
              <a:t>,  A</a:t>
            </a:r>
            <a:r>
              <a:rPr lang="es-AR">
                <a:latin typeface="OpenSymbol" pitchFamily="18"/>
              </a:rPr>
              <a:t>∈</a:t>
            </a:r>
            <a:r>
              <a:rPr lang="es-AR">
                <a:latin typeface="Liberation Serif" pitchFamily="18"/>
              </a:rPr>
              <a:t>M</a:t>
            </a:r>
            <a:r>
              <a:rPr lang="es-AR" baseline="-33000">
                <a:latin typeface="Liberation Serif" pitchFamily="18"/>
              </a:rPr>
              <a:t>3x3</a:t>
            </a:r>
            <a:r>
              <a:rPr lang="es-AR">
                <a:latin typeface="Liberation Serif" pitchFamily="18"/>
              </a:rPr>
              <a:t>(</a:t>
            </a:r>
            <a:r>
              <a:rPr lang="es-AR">
                <a:latin typeface="OpenSymbol" pitchFamily="18"/>
              </a:rPr>
              <a:t>ℝ</a:t>
            </a:r>
            <a:r>
              <a:rPr lang="es-AR">
                <a:latin typeface="Liberation Serif" pitchFamily="18"/>
              </a:rPr>
              <a:t>) sean </a:t>
            </a:r>
            <a:r>
              <a:rPr lang="es-AR" b="1">
                <a:latin typeface="Liberation Serif" pitchFamily="18"/>
              </a:rPr>
              <a:t>v</a:t>
            </a:r>
            <a:r>
              <a:rPr lang="es-AR" b="1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,</a:t>
            </a:r>
            <a:r>
              <a:rPr lang="es-AR" b="1">
                <a:latin typeface="Liberation Serif" pitchFamily="18"/>
              </a:rPr>
              <a:t>v</a:t>
            </a:r>
            <a:r>
              <a:rPr lang="es-AR" b="1" baseline="-33000">
                <a:latin typeface="Liberation Serif" pitchFamily="18"/>
              </a:rPr>
              <a:t>2</a:t>
            </a:r>
            <a:r>
              <a:rPr lang="es-AR">
                <a:latin typeface="Liberation Serif" pitchFamily="18"/>
              </a:rPr>
              <a:t>,</a:t>
            </a:r>
            <a:r>
              <a:rPr lang="es-AR" b="1">
                <a:latin typeface="Liberation Serif" pitchFamily="18"/>
              </a:rPr>
              <a:t>v</a:t>
            </a:r>
            <a:r>
              <a:rPr lang="es-AR" b="1" baseline="-33000">
                <a:latin typeface="Liberation Serif" pitchFamily="18"/>
              </a:rPr>
              <a:t>3 </a:t>
            </a:r>
            <a:r>
              <a:rPr lang="es-AR">
                <a:latin typeface="Liberation Serif" pitchFamily="18"/>
              </a:rPr>
              <a:t>los autovectores de A, y sean  λ</a:t>
            </a:r>
            <a:r>
              <a:rPr lang="es-AR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 λ</a:t>
            </a:r>
            <a:r>
              <a:rPr lang="es-AR" baseline="-33000">
                <a:latin typeface="Liberation Serif" pitchFamily="18"/>
              </a:rPr>
              <a:t>2 </a:t>
            </a:r>
            <a:r>
              <a:rPr lang="es-AR">
                <a:latin typeface="Liberation Serif" pitchFamily="18"/>
              </a:rPr>
              <a:t>y λ</a:t>
            </a:r>
            <a:r>
              <a:rPr lang="es-AR" baseline="-33000">
                <a:latin typeface="Liberation Serif" pitchFamily="18"/>
              </a:rPr>
              <a:t>3 </a:t>
            </a:r>
            <a:r>
              <a:rPr lang="es-AR">
                <a:latin typeface="Liberation Serif" pitchFamily="18"/>
              </a:rPr>
              <a:t>los autovalores de A:</a:t>
            </a:r>
          </a:p>
          <a:p>
            <a:pPr lvl="0" algn="l">
              <a:buSzPct val="45000"/>
              <a:buFont typeface="StarSymbol"/>
              <a:buChar char="●"/>
            </a:pPr>
            <a:r>
              <a:rPr lang="es-AR" b="1">
                <a:latin typeface="Liberation Serif" pitchFamily="18"/>
              </a:rPr>
              <a:t>Si los autovalores son distintos</a:t>
            </a:r>
          </a:p>
          <a:p>
            <a:pPr lvl="0" algn="l">
              <a:buSzPct val="45000"/>
              <a:buFont typeface="StarSymbol"/>
              <a:buChar char="●"/>
            </a:pPr>
            <a:r>
              <a:rPr lang="es-AR">
                <a:latin typeface="Liberation Serif" pitchFamily="18"/>
              </a:rPr>
              <a:t>En este caso, la solución viene dada por:</a:t>
            </a:r>
          </a:p>
          <a:p>
            <a:pPr lvl="0" algn="l">
              <a:buSzPct val="45000"/>
              <a:buFont typeface="StarSymbol"/>
              <a:buChar char="●"/>
            </a:pPr>
            <a:endParaRPr lang="es-AR">
              <a:latin typeface="Liberation Serif" pitchFamily="18"/>
            </a:endParaRPr>
          </a:p>
          <a:p>
            <a:pPr lvl="0" algn="l">
              <a:buSzPct val="45000"/>
              <a:buFont typeface="StarSymbol"/>
              <a:buChar char="●"/>
            </a:pPr>
            <a:endParaRPr lang="es-AR">
              <a:latin typeface="Liberation Serif" pitchFamily="18"/>
            </a:endParaRPr>
          </a:p>
          <a:p>
            <a:pPr lvl="0" algn="l">
              <a:buSzPct val="45000"/>
              <a:buFont typeface="StarSymbol"/>
              <a:buChar char="●"/>
            </a:pPr>
            <a:endParaRPr lang="es-AR">
              <a:latin typeface="Liberation Serif" pitchFamily="1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/>
              <p:cNvSpPr txBox="1">
                <a:spLocks noResize="1"/>
              </p:cNvSpPr>
              <p:nvPr/>
            </p:nvSpPr>
            <p:spPr>
              <a:xfrm>
                <a:off x="1703680" y="5598060"/>
                <a:ext cx="5173560" cy="6400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90000" tIns="45000" rIns="90000" bIns="45000" anchor="ctr" anchorCtr="0" compatLnSpc="0">
                <a:noAutofit/>
              </a:bodyPr>
              <a:lstStyle/>
              <a:p>
                <a:pPr marL="0" marR="0" lvl="0" indent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AR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𝑦</m:t>
                          </m:r>
                          <m:d>
                            <m:d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acc>
                      <m:r>
                        <a:rPr lang="es-AR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A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sSup>
                        <m:sSup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s-AR" i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s-AR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AR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sSup>
                        <m:sSup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s-AR" i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s-AR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AR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acc>
                      <m:sSup>
                        <m:sSup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s-AR" i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s-AR" i="0">
                  <a:latin typeface="Liberation Sans" pitchFamily="18"/>
                </a:endParaRPr>
              </a:p>
            </p:txBody>
          </p:sp>
        </mc:Choice>
        <mc:Fallback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3680" y="5598060"/>
                <a:ext cx="5173560" cy="64008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s-AR"/>
              <a:t>Sistemas de Ecuaciones</a:t>
            </a:r>
            <a:br>
              <a:rPr lang="es-AR"/>
            </a:br>
            <a:r>
              <a:rPr lang="es-AR"/>
              <a:t>Diferenciales</a:t>
            </a:r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4294967295"/>
          </p:nvPr>
        </p:nvSpPr>
        <p:spPr>
          <a:xfrm>
            <a:off x="576360" y="1563480"/>
            <a:ext cx="9071640" cy="4384440"/>
          </a:xfrm>
        </p:spPr>
        <p:txBody>
          <a:bodyPr/>
          <a:lstStyle/>
          <a:p>
            <a:pPr lvl="0"/>
            <a:endParaRPr lang="es-AR"/>
          </a:p>
          <a:p>
            <a:pPr lvl="0">
              <a:buSzPct val="45000"/>
              <a:buFont typeface="StarSymbol"/>
              <a:buChar char="●"/>
            </a:pPr>
            <a:r>
              <a:rPr lang="es-AR" b="1"/>
              <a:t>Dos autovalores distintos</a:t>
            </a:r>
          </a:p>
          <a:p>
            <a:pPr lvl="0">
              <a:buSzPct val="45000"/>
              <a:buFont typeface="StarSymbol"/>
              <a:buChar char="●"/>
            </a:pPr>
            <a:r>
              <a:rPr lang="es-AR"/>
              <a:t>Sea </a:t>
            </a:r>
            <a:r>
              <a:rPr lang="es-AR">
                <a:latin typeface="Liberation Serif" pitchFamily="18"/>
              </a:rPr>
              <a:t>λ</a:t>
            </a:r>
            <a:r>
              <a:rPr lang="es-AR" baseline="-33000">
                <a:latin typeface="Liberation Serif" pitchFamily="18"/>
              </a:rPr>
              <a:t>1 </a:t>
            </a:r>
            <a:r>
              <a:rPr lang="es-AR">
                <a:latin typeface="Liberation Serif" pitchFamily="18"/>
              </a:rPr>
              <a:t>un autovalor simple asociado a </a:t>
            </a:r>
            <a:r>
              <a:rPr lang="es-AR" b="1">
                <a:latin typeface="Liberation Serif" pitchFamily="18"/>
              </a:rPr>
              <a:t>v</a:t>
            </a:r>
            <a:r>
              <a:rPr lang="es-AR" b="1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 y λ</a:t>
            </a:r>
            <a:r>
              <a:rPr lang="es-AR" baseline="-33000">
                <a:latin typeface="Liberation Serif" pitchFamily="18"/>
              </a:rPr>
              <a:t>2 </a:t>
            </a:r>
            <a:r>
              <a:rPr lang="es-AR">
                <a:latin typeface="Liberation Serif" pitchFamily="18"/>
              </a:rPr>
              <a:t>el doble, tenemos 2 casos:</a:t>
            </a:r>
          </a:p>
          <a:p>
            <a:pPr lvl="0">
              <a:buSzPct val="45000"/>
              <a:buFont typeface="StarSymbol"/>
              <a:buChar char="●"/>
            </a:pPr>
            <a:r>
              <a:rPr lang="es-AR">
                <a:latin typeface="Liberation Serif" pitchFamily="18"/>
              </a:rPr>
              <a:t>1)Existen dos autovectores LI </a:t>
            </a:r>
            <a:r>
              <a:rPr lang="es-AR" b="1">
                <a:latin typeface="Liberation Serif" pitchFamily="18"/>
              </a:rPr>
              <a:t>v</a:t>
            </a:r>
            <a:r>
              <a:rPr lang="es-AR" b="1" baseline="-33000">
                <a:latin typeface="Liberation Serif" pitchFamily="18"/>
              </a:rPr>
              <a:t>2</a:t>
            </a:r>
            <a:r>
              <a:rPr lang="es-AR">
                <a:latin typeface="Liberation Serif" pitchFamily="18"/>
              </a:rPr>
              <a:t> y </a:t>
            </a:r>
            <a:r>
              <a:rPr lang="es-AR" b="1">
                <a:latin typeface="Liberation Serif" pitchFamily="18"/>
              </a:rPr>
              <a:t>v</a:t>
            </a:r>
            <a:r>
              <a:rPr lang="es-AR" b="1" baseline="-33000">
                <a:latin typeface="Liberation Serif" pitchFamily="18"/>
              </a:rPr>
              <a:t>3 </a:t>
            </a:r>
            <a:r>
              <a:rPr lang="es-AR">
                <a:latin typeface="Liberation Serif" pitchFamily="18"/>
              </a:rPr>
              <a:t>asociados a λ</a:t>
            </a:r>
            <a:r>
              <a:rPr lang="es-AR" baseline="-33000">
                <a:latin typeface="Liberation Serif" pitchFamily="18"/>
              </a:rPr>
              <a:t>2</a:t>
            </a:r>
            <a:r>
              <a:rPr lang="es-AR">
                <a:latin typeface="Liberation Serif" pitchFamily="18"/>
              </a:rPr>
              <a:t>, en este caso, la solución viene dada por: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/>
              <p:cNvSpPr txBox="1">
                <a:spLocks noResize="1"/>
              </p:cNvSpPr>
              <p:nvPr/>
            </p:nvSpPr>
            <p:spPr>
              <a:xfrm>
                <a:off x="785020" y="5140079"/>
                <a:ext cx="8589960" cy="617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90000" tIns="45000" rIns="90000" bIns="45000" anchor="ctr" anchorCtr="0" compatLnSpc="0">
                <a:noAutofit/>
              </a:bodyPr>
              <a:lstStyle/>
              <a:p>
                <a:pPr marL="0" marR="0" lvl="0" indent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AR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𝑦</m:t>
                          </m:r>
                          <m:d>
                            <m:d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acc>
                      <m:r>
                        <a:rPr lang="es-AR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A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sSup>
                        <m:sSup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s-AR" i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s-AR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AR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sSup>
                        <m:sSup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s-AR" i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s-AR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AR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acc>
                      <m:sSup>
                        <m:sSup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s-AR" i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s-AR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A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sSup>
                        <m:sSup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s-AR" i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s-AR" i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acc>
                            <m:accPr>
                              <m:chr m:val="⃗"/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s-AR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acc>
                          <m:r>
                            <a:rPr lang="es-AR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acc>
                            <m:accPr>
                              <m:chr m:val="⃗"/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s-AR" i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acc>
                        </m:e>
                      </m:d>
                      <m:sSup>
                        <m:sSup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s-AR" i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s-AR" i="0" dirty="0">
                  <a:latin typeface="Liberation Sans" pitchFamily="18"/>
                </a:endParaRPr>
              </a:p>
            </p:txBody>
          </p:sp>
        </mc:Choice>
        <mc:Fallback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020" y="5140079"/>
                <a:ext cx="8589960" cy="61740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s-AR"/>
              <a:t>Sistemas de Ecuaciones</a:t>
            </a:r>
            <a:br>
              <a:rPr lang="es-AR"/>
            </a:br>
            <a:r>
              <a:rPr lang="es-AR"/>
              <a:t>Diferenciales</a:t>
            </a:r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4294967295"/>
          </p:nvPr>
        </p:nvSpPr>
        <p:spPr>
          <a:xfrm>
            <a:off x="576360" y="1563480"/>
            <a:ext cx="9071640" cy="4384440"/>
          </a:xfrm>
        </p:spPr>
        <p:txBody>
          <a:bodyPr/>
          <a:lstStyle/>
          <a:p>
            <a:pPr lvl="0"/>
            <a:endParaRPr lang="es-AR" b="1" dirty="0"/>
          </a:p>
          <a:p>
            <a:pPr lvl="0"/>
            <a:r>
              <a:rPr lang="es-AR" b="1" dirty="0"/>
              <a:t>2)Existe un único </a:t>
            </a:r>
            <a:r>
              <a:rPr lang="es-AR" b="1" dirty="0" err="1"/>
              <a:t>autovector</a:t>
            </a:r>
            <a:r>
              <a:rPr lang="es-AR" b="1" dirty="0"/>
              <a:t> asociado </a:t>
            </a:r>
            <a:r>
              <a:rPr lang="es-AR" dirty="0"/>
              <a:t>a </a:t>
            </a:r>
            <a:r>
              <a:rPr lang="es-AR" dirty="0">
                <a:latin typeface="Liberation Serif" pitchFamily="18"/>
              </a:rPr>
              <a:t>λ</a:t>
            </a:r>
            <a:r>
              <a:rPr lang="es-AR" baseline="-33000" dirty="0">
                <a:latin typeface="Liberation Serif" pitchFamily="18"/>
              </a:rPr>
              <a:t>2</a:t>
            </a:r>
            <a:r>
              <a:rPr lang="es-AR" dirty="0">
                <a:latin typeface="Liberation Serif" pitchFamily="18"/>
              </a:rPr>
              <a:t>.</a:t>
            </a:r>
          </a:p>
          <a:p>
            <a:pPr lvl="0"/>
            <a:r>
              <a:rPr lang="es-AR" dirty="0">
                <a:latin typeface="Liberation Serif" pitchFamily="18"/>
              </a:rPr>
              <a:t>En este caso,                    es solución particular, y existe otra forma                            en donde </a:t>
            </a:r>
            <a:r>
              <a:rPr lang="es-AR" b="1" dirty="0">
                <a:latin typeface="Liberation Serif" pitchFamily="18"/>
              </a:rPr>
              <a:t>u</a:t>
            </a:r>
            <a:r>
              <a:rPr lang="es-AR" dirty="0">
                <a:latin typeface="Liberation Serif" pitchFamily="18"/>
              </a:rPr>
              <a:t> es un vector que se calcula </a:t>
            </a:r>
            <a:r>
              <a:rPr lang="es-AR" dirty="0" smtClean="0">
                <a:latin typeface="Liberation Serif" pitchFamily="18"/>
              </a:rPr>
              <a:t>mediante la ecuación (A-</a:t>
            </a:r>
            <a:r>
              <a:rPr lang="es-AR" dirty="0" err="1" smtClean="0">
                <a:latin typeface="Liberation Serif" pitchFamily="18"/>
              </a:rPr>
              <a:t>λI</a:t>
            </a:r>
            <a:r>
              <a:rPr lang="es-AR" dirty="0" smtClean="0">
                <a:latin typeface="Liberation Serif" pitchFamily="18"/>
              </a:rPr>
              <a:t>)</a:t>
            </a:r>
            <a:r>
              <a:rPr lang="es-AR" b="1" dirty="0" smtClean="0">
                <a:latin typeface="Liberation Serif" pitchFamily="18"/>
              </a:rPr>
              <a:t>u</a:t>
            </a:r>
            <a:r>
              <a:rPr lang="es-AR" dirty="0" smtClean="0">
                <a:latin typeface="Liberation Serif" pitchFamily="18"/>
              </a:rPr>
              <a:t>=</a:t>
            </a:r>
            <a:r>
              <a:rPr lang="es-AR" b="1" dirty="0" smtClean="0">
                <a:latin typeface="Liberation Serif" pitchFamily="18"/>
              </a:rPr>
              <a:t>v</a:t>
            </a:r>
            <a:r>
              <a:rPr lang="es-AR" dirty="0" smtClean="0">
                <a:latin typeface="Liberation Serif" pitchFamily="18"/>
              </a:rPr>
              <a:t> </a:t>
            </a:r>
            <a:r>
              <a:rPr lang="es-AR" dirty="0">
                <a:latin typeface="Liberation Serif" pitchFamily="18"/>
              </a:rPr>
              <a:t>Luego, la solución general viene dada por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/>
              <p:cNvSpPr txBox="1">
                <a:spLocks noResize="1"/>
              </p:cNvSpPr>
              <p:nvPr/>
            </p:nvSpPr>
            <p:spPr>
              <a:xfrm>
                <a:off x="2814750" y="2783920"/>
                <a:ext cx="1820519" cy="617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90000" tIns="45000" rIns="90000" bIns="45000" anchor="ctr" anchorCtr="0" compatLnSpc="0">
                <a:noAutofit/>
              </a:bodyPr>
              <a:lstStyle/>
              <a:p>
                <a:pPr marL="0" marR="0" lvl="0" indent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AR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𝑦</m:t>
                          </m:r>
                          <m:d>
                            <m:d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acc>
                      <m:r>
                        <a:rPr lang="es-AR" i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sSup>
                        <m:sSup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s-AR" i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s-AR" i="0" dirty="0">
                  <a:latin typeface="Liberation Sans" pitchFamily="18"/>
                </a:endParaRPr>
              </a:p>
            </p:txBody>
          </p:sp>
        </mc:Choice>
        <mc:Fallback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4750" y="2783920"/>
                <a:ext cx="1820519" cy="61740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uadroTexto 4"/>
              <p:cNvSpPr txBox="1">
                <a:spLocks noResize="1"/>
              </p:cNvSpPr>
              <p:nvPr/>
            </p:nvSpPr>
            <p:spPr>
              <a:xfrm>
                <a:off x="2595901" y="3323920"/>
                <a:ext cx="2638440" cy="617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90000" tIns="45000" rIns="90000" bIns="45000" anchor="ctr" anchorCtr="0" compatLnSpc="0">
                <a:noAutofit/>
              </a:bodyPr>
              <a:lstStyle/>
              <a:p>
                <a:pPr marL="0" marR="0" lvl="0" indent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AR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𝑦</m:t>
                          </m:r>
                          <m:d>
                            <m:d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acc>
                      <m:r>
                        <a:rPr lang="es-AR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s-AR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acc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AR" i="0">
                              <a:latin typeface="Cambria Math" panose="02040503050406030204" pitchFamily="18" charset="0"/>
                            </a:rPr>
                            <m:t>+</m:t>
                          </m:r>
                          <m:acc>
                            <m:accPr>
                              <m:chr m:val="⃗"/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e>
                      </m:d>
                      <m:sSup>
                        <m:sSup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s-AR" i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s-AR" i="0">
                  <a:latin typeface="Liberation Sans" pitchFamily="18"/>
                </a:endParaRPr>
              </a:p>
            </p:txBody>
          </p:sp>
        </mc:Choice>
        <mc:Fallback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5901" y="3323920"/>
                <a:ext cx="2638440" cy="61740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uadroTexto 5"/>
              <p:cNvSpPr txBox="1">
                <a:spLocks noResize="1"/>
              </p:cNvSpPr>
              <p:nvPr/>
            </p:nvSpPr>
            <p:spPr>
              <a:xfrm>
                <a:off x="1907402" y="5121090"/>
                <a:ext cx="5393880" cy="617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90000" tIns="45000" rIns="90000" bIns="45000" anchor="ctr" anchorCtr="0" compatLnSpc="0">
                <a:noAutofit/>
              </a:bodyPr>
              <a:lstStyle/>
              <a:p>
                <a:pPr marL="0" marR="0" lvl="0" indent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AR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𝑦</m:t>
                          </m:r>
                          <m:d>
                            <m:d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acc>
                      <m:r>
                        <a:rPr lang="es-AR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A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sSup>
                        <m:sSup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s-AR" i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s-AR" i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acc>
                            <m:accPr>
                              <m:chr m:val="⃗"/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s-AR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acc>
                          <m:r>
                            <a:rPr lang="es-AR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s-AR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acc>
                                <m:accPr>
                                  <m:chr m:val="⃗"/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</m:d>
                        </m:e>
                      </m:d>
                      <m:sSup>
                        <m:sSup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s-AR" i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s-AR" i="0" dirty="0">
                  <a:latin typeface="Liberation Sans" pitchFamily="18"/>
                </a:endParaRPr>
              </a:p>
            </p:txBody>
          </p:sp>
        </mc:Choice>
        <mc:Fallback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402" y="5121090"/>
                <a:ext cx="5393880" cy="61740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s-AR"/>
              <a:t>¿Qué es una ecuación </a:t>
            </a:r>
            <a:br>
              <a:rPr lang="es-AR"/>
            </a:br>
            <a:r>
              <a:rPr lang="es-AR"/>
              <a:t>diferencial?</a:t>
            </a:r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5110200"/>
          </a:xfrm>
        </p:spPr>
        <p:txBody>
          <a:bodyPr>
            <a:normAutofit fontScale="85000" lnSpcReduction="20000"/>
          </a:bodyPr>
          <a:lstStyle/>
          <a:p>
            <a:pPr lvl="0" algn="ctr"/>
            <a:endParaRPr lang="es-AR" dirty="0"/>
          </a:p>
          <a:p>
            <a:pPr lvl="0" algn="ctr"/>
            <a:endParaRPr lang="es-AR" dirty="0"/>
          </a:p>
          <a:p>
            <a:pPr lvl="0" algn="l"/>
            <a:r>
              <a:rPr lang="es-AR" dirty="0"/>
              <a:t>Una función y:(a,b)</a:t>
            </a:r>
            <a:r>
              <a:rPr lang="es-AR" dirty="0">
                <a:latin typeface="OpenSymbol" pitchFamily="18"/>
              </a:rPr>
              <a:t>⊆ℝ</a:t>
            </a:r>
            <a:r>
              <a:rPr lang="es-AR" dirty="0"/>
              <a:t> </a:t>
            </a:r>
            <a:r>
              <a:rPr lang="es-AR" dirty="0">
                <a:latin typeface="OpenSymbol" pitchFamily="18"/>
              </a:rPr>
              <a:t>→</a:t>
            </a:r>
            <a:r>
              <a:rPr lang="es-AR" dirty="0"/>
              <a:t> </a:t>
            </a:r>
            <a:r>
              <a:rPr lang="es-AR" dirty="0">
                <a:latin typeface="OpenSymbol" pitchFamily="18"/>
              </a:rPr>
              <a:t>ℝ </a:t>
            </a:r>
            <a:r>
              <a:rPr lang="es-AR" dirty="0">
                <a:latin typeface="Liberation Serif" pitchFamily="18"/>
              </a:rPr>
              <a:t>es solución si</a:t>
            </a:r>
            <a:r>
              <a:rPr lang="es-AR" dirty="0">
                <a:latin typeface="OpenSymbol" pitchFamily="18"/>
              </a:rPr>
              <a:t>:</a:t>
            </a:r>
          </a:p>
          <a:p>
            <a:pPr lvl="0" algn="l">
              <a:buSzPct val="45000"/>
              <a:buFont typeface="StarSymbol"/>
              <a:buChar char="●"/>
            </a:pPr>
            <a:r>
              <a:rPr lang="es-AR" dirty="0">
                <a:latin typeface="Liberation Serif" pitchFamily="18"/>
              </a:rPr>
              <a:t>∃ y</a:t>
            </a:r>
            <a:r>
              <a:rPr lang="es-AR" baseline="33000" dirty="0">
                <a:latin typeface="Liberation Serif" pitchFamily="18"/>
              </a:rPr>
              <a:t>(n) </a:t>
            </a:r>
            <a:r>
              <a:rPr lang="es-AR" dirty="0">
                <a:latin typeface="Liberation Serif" pitchFamily="18"/>
              </a:rPr>
              <a:t>∀ punto de el intervalo (</a:t>
            </a:r>
            <a:r>
              <a:rPr lang="es-AR" dirty="0" err="1">
                <a:latin typeface="Liberation Serif" pitchFamily="18"/>
              </a:rPr>
              <a:t>a,b</a:t>
            </a:r>
            <a:r>
              <a:rPr lang="es-AR" dirty="0">
                <a:latin typeface="Liberation Serif" pitchFamily="18"/>
              </a:rPr>
              <a:t>)</a:t>
            </a:r>
          </a:p>
          <a:p>
            <a:pPr lvl="0" algn="l">
              <a:buSzPct val="45000"/>
              <a:buFont typeface="StarSymbol"/>
              <a:buChar char="●"/>
            </a:pPr>
            <a:r>
              <a:rPr lang="es-AR" dirty="0">
                <a:latin typeface="Liberation Serif" pitchFamily="18"/>
              </a:rPr>
              <a:t>(</a:t>
            </a:r>
            <a:r>
              <a:rPr lang="es-AR" dirty="0" err="1">
                <a:latin typeface="Liberation Serif" pitchFamily="18"/>
              </a:rPr>
              <a:t>x,y</a:t>
            </a:r>
            <a:r>
              <a:rPr lang="es-AR" dirty="0">
                <a:latin typeface="Liberation Serif" pitchFamily="18"/>
              </a:rPr>
              <a:t>(x),y’(x),…,y</a:t>
            </a:r>
            <a:r>
              <a:rPr lang="es-AR" baseline="33000" dirty="0">
                <a:latin typeface="Liberation Serif" pitchFamily="18"/>
              </a:rPr>
              <a:t>(n)</a:t>
            </a:r>
            <a:r>
              <a:rPr lang="es-AR" dirty="0">
                <a:latin typeface="Liberation Serif" pitchFamily="18"/>
              </a:rPr>
              <a:t>(x))∈A ∀ x∈(</a:t>
            </a:r>
            <a:r>
              <a:rPr lang="es-AR" dirty="0" err="1">
                <a:latin typeface="Liberation Serif" pitchFamily="18"/>
              </a:rPr>
              <a:t>a,b</a:t>
            </a:r>
            <a:r>
              <a:rPr lang="es-AR" dirty="0">
                <a:latin typeface="Liberation Serif" pitchFamily="18"/>
              </a:rPr>
              <a:t>)</a:t>
            </a:r>
          </a:p>
          <a:p>
            <a:pPr lvl="0" algn="l">
              <a:buSzPct val="45000"/>
              <a:buFont typeface="StarSymbol"/>
              <a:buChar char="●"/>
            </a:pPr>
            <a:r>
              <a:rPr lang="es-AR" dirty="0">
                <a:latin typeface="Liberation Serif" pitchFamily="18"/>
              </a:rPr>
              <a:t>Se cumple (1) ∀ x∈(</a:t>
            </a:r>
            <a:r>
              <a:rPr lang="es-AR" dirty="0" err="1">
                <a:latin typeface="Liberation Serif" pitchFamily="18"/>
              </a:rPr>
              <a:t>a,b</a:t>
            </a:r>
            <a:r>
              <a:rPr lang="es-AR" dirty="0">
                <a:latin typeface="Liberation Serif" pitchFamily="18"/>
              </a:rPr>
              <a:t>)</a:t>
            </a:r>
          </a:p>
          <a:p>
            <a:pPr lvl="0" algn="ctr">
              <a:buSzPct val="45000"/>
            </a:pPr>
            <a:r>
              <a:rPr lang="es-AR" dirty="0">
                <a:latin typeface="Liberation Serif" pitchFamily="18"/>
              </a:rPr>
              <a:t>g(x,c</a:t>
            </a:r>
            <a:r>
              <a:rPr lang="es-AR" baseline="-33000" dirty="0">
                <a:latin typeface="Liberation Serif" pitchFamily="18"/>
              </a:rPr>
              <a:t>1</a:t>
            </a:r>
            <a:r>
              <a:rPr lang="es-AR" dirty="0">
                <a:latin typeface="Liberation Serif" pitchFamily="18"/>
              </a:rPr>
              <a:t>,c</a:t>
            </a:r>
            <a:r>
              <a:rPr lang="es-AR" baseline="-33000" dirty="0">
                <a:latin typeface="Liberation Serif" pitchFamily="18"/>
              </a:rPr>
              <a:t>2</a:t>
            </a:r>
            <a:r>
              <a:rPr lang="es-AR" dirty="0">
                <a:latin typeface="Liberation Serif" pitchFamily="18"/>
              </a:rPr>
              <a:t>,…,</a:t>
            </a:r>
            <a:r>
              <a:rPr lang="es-AR" dirty="0" err="1">
                <a:latin typeface="Liberation Serif" pitchFamily="18"/>
              </a:rPr>
              <a:t>c</a:t>
            </a:r>
            <a:r>
              <a:rPr lang="es-AR" baseline="-33000" dirty="0" err="1">
                <a:latin typeface="Liberation Serif" pitchFamily="18"/>
              </a:rPr>
              <a:t>n</a:t>
            </a:r>
            <a:r>
              <a:rPr lang="es-AR" dirty="0">
                <a:latin typeface="Liberation Serif" pitchFamily="18"/>
              </a:rPr>
              <a:t>)=0</a:t>
            </a:r>
          </a:p>
          <a:p>
            <a:pPr lvl="0" algn="l">
              <a:buSzPct val="45000"/>
            </a:pPr>
            <a:r>
              <a:rPr lang="es-AR" dirty="0">
                <a:latin typeface="Liberation Serif" pitchFamily="18"/>
              </a:rPr>
              <a:t>Se tiene un problema de condiciones iniciales(CI) si </a:t>
            </a:r>
            <a:r>
              <a:rPr lang="es-AR" dirty="0" err="1">
                <a:latin typeface="Liberation Serif" pitchFamily="18"/>
              </a:rPr>
              <a:t>ademas</a:t>
            </a:r>
            <a:r>
              <a:rPr lang="es-AR" dirty="0">
                <a:latin typeface="Liberation Serif" pitchFamily="18"/>
              </a:rPr>
              <a:t> de (1) tenemos</a:t>
            </a:r>
          </a:p>
          <a:p>
            <a:pPr lvl="0" algn="l">
              <a:buSzPct val="45000"/>
            </a:pPr>
            <a:r>
              <a:rPr lang="es-AR" dirty="0">
                <a:latin typeface="Liberation Serif" pitchFamily="18"/>
              </a:rPr>
              <a:t>y(</a:t>
            </a:r>
            <a:r>
              <a:rPr lang="es-AR" dirty="0" err="1">
                <a:latin typeface="Liberation Serif" pitchFamily="18"/>
              </a:rPr>
              <a:t>x</a:t>
            </a:r>
            <a:r>
              <a:rPr lang="es-AR" baseline="-33000" dirty="0" err="1">
                <a:latin typeface="Liberation Serif" pitchFamily="18"/>
              </a:rPr>
              <a:t>o</a:t>
            </a:r>
            <a:r>
              <a:rPr lang="es-AR" dirty="0">
                <a:latin typeface="Liberation Serif" pitchFamily="18"/>
              </a:rPr>
              <a:t>)=y</a:t>
            </a:r>
            <a:r>
              <a:rPr lang="es-AR" baseline="-33000" dirty="0">
                <a:latin typeface="Liberation Serif" pitchFamily="18"/>
              </a:rPr>
              <a:t>0</a:t>
            </a:r>
            <a:r>
              <a:rPr lang="es-AR" dirty="0">
                <a:latin typeface="Liberation Serif" pitchFamily="18"/>
              </a:rPr>
              <a:t>,y’(</a:t>
            </a:r>
            <a:r>
              <a:rPr lang="es-AR" dirty="0" err="1">
                <a:latin typeface="Liberation Serif" pitchFamily="18"/>
              </a:rPr>
              <a:t>x</a:t>
            </a:r>
            <a:r>
              <a:rPr lang="es-AR" baseline="-33000" dirty="0" err="1">
                <a:latin typeface="Liberation Serif" pitchFamily="18"/>
              </a:rPr>
              <a:t>o</a:t>
            </a:r>
            <a:r>
              <a:rPr lang="es-AR" dirty="0">
                <a:latin typeface="Liberation Serif" pitchFamily="18"/>
              </a:rPr>
              <a:t>)=y</a:t>
            </a:r>
            <a:r>
              <a:rPr lang="es-AR" baseline="-33000" dirty="0">
                <a:latin typeface="Liberation Serif" pitchFamily="18"/>
              </a:rPr>
              <a:t>o</a:t>
            </a:r>
            <a:r>
              <a:rPr lang="es-AR" dirty="0">
                <a:latin typeface="Liberation Serif" pitchFamily="18"/>
              </a:rPr>
              <a:t>’,...,y</a:t>
            </a:r>
            <a:r>
              <a:rPr lang="es-AR" baseline="33000" dirty="0">
                <a:latin typeface="Liberation Serif" pitchFamily="18"/>
              </a:rPr>
              <a:t>(n-1)</a:t>
            </a:r>
            <a:r>
              <a:rPr lang="es-AR" dirty="0">
                <a:latin typeface="Liberation Serif" pitchFamily="18"/>
              </a:rPr>
              <a:t>(</a:t>
            </a:r>
            <a:r>
              <a:rPr lang="es-AR" dirty="0" err="1">
                <a:latin typeface="Liberation Serif" pitchFamily="18"/>
              </a:rPr>
              <a:t>x</a:t>
            </a:r>
            <a:r>
              <a:rPr lang="es-AR" baseline="-33000" dirty="0" err="1">
                <a:latin typeface="Liberation Serif" pitchFamily="18"/>
              </a:rPr>
              <a:t>o</a:t>
            </a:r>
            <a:r>
              <a:rPr lang="es-AR" dirty="0">
                <a:latin typeface="Liberation Serif" pitchFamily="18"/>
              </a:rPr>
              <a:t>)=y</a:t>
            </a:r>
            <a:r>
              <a:rPr lang="es-AR" baseline="-33000" dirty="0">
                <a:latin typeface="Liberation Serif" pitchFamily="18"/>
              </a:rPr>
              <a:t>o</a:t>
            </a:r>
            <a:r>
              <a:rPr lang="es-AR" baseline="33000" dirty="0">
                <a:latin typeface="Liberation Serif" pitchFamily="18"/>
              </a:rPr>
              <a:t>(n-1)</a:t>
            </a:r>
          </a:p>
          <a:p>
            <a:pPr lvl="0" algn="l">
              <a:buSzPct val="45000"/>
              <a:buFont typeface="StarSymbol"/>
              <a:buChar char="●"/>
            </a:pPr>
            <a:endParaRPr lang="es-AR" dirty="0">
              <a:latin typeface="Liberation Serif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s-AR"/>
              <a:t>Sistemas de Ecuaciones</a:t>
            </a:r>
            <a:br>
              <a:rPr lang="es-AR"/>
            </a:br>
            <a:r>
              <a:rPr lang="es-AR"/>
              <a:t>Diferenciales</a:t>
            </a:r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4294967295"/>
          </p:nvPr>
        </p:nvSpPr>
        <p:spPr>
          <a:xfrm>
            <a:off x="576360" y="1563480"/>
            <a:ext cx="9071640" cy="4384440"/>
          </a:xfrm>
        </p:spPr>
        <p:txBody>
          <a:bodyPr/>
          <a:lstStyle/>
          <a:p>
            <a:pPr lvl="0"/>
            <a:endParaRPr lang="es-AR">
              <a:latin typeface="Liberation Serif" pitchFamily="18"/>
            </a:endParaRPr>
          </a:p>
          <a:p>
            <a:pPr lvl="0">
              <a:buSzPct val="45000"/>
              <a:buFont typeface="StarSymbol"/>
              <a:buChar char="●"/>
            </a:pPr>
            <a:r>
              <a:rPr lang="es-AR" b="1">
                <a:latin typeface="Liberation Serif" pitchFamily="18"/>
              </a:rPr>
              <a:t>Un único autovalor</a:t>
            </a:r>
          </a:p>
          <a:p>
            <a:pPr lvl="0">
              <a:buSzPct val="45000"/>
              <a:buFont typeface="StarSymbol"/>
              <a:buChar char="●"/>
            </a:pPr>
            <a:r>
              <a:rPr lang="es-AR">
                <a:latin typeface="Liberation Serif" pitchFamily="18"/>
              </a:rPr>
              <a:t>Sea λ el autovalor de multiplicidad tres, tenemos tres casos:</a:t>
            </a:r>
          </a:p>
          <a:p>
            <a:pPr lvl="0">
              <a:buSzPct val="45000"/>
              <a:buFont typeface="StarSymbol"/>
              <a:buChar char="●"/>
            </a:pPr>
            <a:r>
              <a:rPr lang="es-AR">
                <a:latin typeface="Liberation Serif" pitchFamily="18"/>
              </a:rPr>
              <a:t>1)Tres autovectores distintos</a:t>
            </a:r>
          </a:p>
          <a:p>
            <a:pPr lvl="0">
              <a:buSzPct val="45000"/>
              <a:buFont typeface="StarSymbol"/>
              <a:buChar char="●"/>
            </a:pPr>
            <a:r>
              <a:rPr lang="es-AR">
                <a:latin typeface="Liberation Serif" pitchFamily="18"/>
              </a:rPr>
              <a:t>La solución viene dada por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/>
              <p:cNvSpPr txBox="1">
                <a:spLocks noResize="1"/>
              </p:cNvSpPr>
              <p:nvPr/>
            </p:nvSpPr>
            <p:spPr>
              <a:xfrm>
                <a:off x="5039819" y="4657964"/>
                <a:ext cx="4294800" cy="6400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90000" tIns="45000" rIns="90000" bIns="45000" anchor="ctr" anchorCtr="0" compatLnSpc="0">
                <a:noAutofit/>
              </a:bodyPr>
              <a:lstStyle/>
              <a:p>
                <a:pPr marL="0" marR="0" lvl="0" indent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AR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𝑦</m:t>
                          </m:r>
                          <m:d>
                            <m:d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acc>
                      <m:r>
                        <a:rPr lang="es-AR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acc>
                            <m:accPr>
                              <m:chr m:val="⃗"/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s-AR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  <m:r>
                            <a:rPr lang="es-AR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acc>
                            <m:accPr>
                              <m:chr m:val="⃗"/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s-AR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acc>
                          <m:r>
                            <a:rPr lang="es-AR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acc>
                            <m:accPr>
                              <m:chr m:val="⃗"/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s-AR" i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acc>
                        </m:e>
                      </m:d>
                      <m:sSup>
                        <m:sSup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s-AR" i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s-AR" i="0" dirty="0">
                  <a:latin typeface="Liberation Sans" pitchFamily="18"/>
                </a:endParaRPr>
              </a:p>
            </p:txBody>
          </p:sp>
        </mc:Choice>
        <mc:Fallback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819" y="4657964"/>
                <a:ext cx="4294800" cy="64008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s-AR"/>
              <a:t>Sistemas de Ecuaciones</a:t>
            </a:r>
            <a:br>
              <a:rPr lang="es-AR"/>
            </a:br>
            <a:r>
              <a:rPr lang="es-AR"/>
              <a:t>Diferenciales</a:t>
            </a:r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4294967295"/>
          </p:nvPr>
        </p:nvSpPr>
        <p:spPr>
          <a:xfrm>
            <a:off x="576360" y="1563480"/>
            <a:ext cx="9071640" cy="4384440"/>
          </a:xfrm>
        </p:spPr>
        <p:txBody>
          <a:bodyPr/>
          <a:lstStyle/>
          <a:p>
            <a:pPr lvl="0"/>
            <a:endParaRPr lang="es-AR" dirty="0">
              <a:latin typeface="Liberation Serif" pitchFamily="18"/>
            </a:endParaRPr>
          </a:p>
          <a:p>
            <a:pPr lvl="0"/>
            <a:r>
              <a:rPr lang="es-AR" dirty="0">
                <a:latin typeface="Liberation Serif" pitchFamily="18"/>
              </a:rPr>
              <a:t>2)Existen dos </a:t>
            </a:r>
            <a:r>
              <a:rPr lang="es-AR" dirty="0" err="1">
                <a:latin typeface="Liberation Serif" pitchFamily="18"/>
              </a:rPr>
              <a:t>autovectores</a:t>
            </a:r>
            <a:r>
              <a:rPr lang="es-AR" dirty="0">
                <a:latin typeface="Liberation Serif" pitchFamily="18"/>
              </a:rPr>
              <a:t> </a:t>
            </a:r>
            <a:r>
              <a:rPr lang="es-AR" b="1" dirty="0">
                <a:latin typeface="Liberation Serif" pitchFamily="18"/>
              </a:rPr>
              <a:t>v</a:t>
            </a:r>
            <a:r>
              <a:rPr lang="es-AR" b="1" baseline="-33000" dirty="0">
                <a:latin typeface="Liberation Serif" pitchFamily="18"/>
              </a:rPr>
              <a:t>1</a:t>
            </a:r>
            <a:r>
              <a:rPr lang="es-AR" b="1" dirty="0">
                <a:latin typeface="Liberation Serif" pitchFamily="18"/>
              </a:rPr>
              <a:t> </a:t>
            </a:r>
            <a:r>
              <a:rPr lang="es-AR" dirty="0">
                <a:latin typeface="Liberation Serif" pitchFamily="18"/>
              </a:rPr>
              <a:t>y </a:t>
            </a:r>
            <a:r>
              <a:rPr lang="es-AR" b="1" dirty="0">
                <a:latin typeface="Liberation Serif" pitchFamily="18"/>
              </a:rPr>
              <a:t>v</a:t>
            </a:r>
            <a:r>
              <a:rPr lang="es-AR" b="1" baseline="-33000" dirty="0">
                <a:latin typeface="Liberation Serif" pitchFamily="18"/>
              </a:rPr>
              <a:t>2</a:t>
            </a:r>
            <a:r>
              <a:rPr lang="es-AR" b="1" dirty="0">
                <a:latin typeface="Liberation Serif" pitchFamily="18"/>
              </a:rPr>
              <a:t> </a:t>
            </a:r>
            <a:r>
              <a:rPr lang="es-AR" dirty="0">
                <a:latin typeface="Liberation Serif" pitchFamily="18"/>
              </a:rPr>
              <a:t>LI asociados a </a:t>
            </a:r>
            <a:r>
              <a:rPr lang="es-AR" dirty="0" smtClean="0">
                <a:latin typeface="Liberation Serif" pitchFamily="18"/>
              </a:rPr>
              <a:t>λ.</a:t>
            </a:r>
          </a:p>
          <a:p>
            <a:pPr lvl="0"/>
            <a:r>
              <a:rPr lang="es-AR" dirty="0">
                <a:latin typeface="Liberation Serif" pitchFamily="18"/>
              </a:rPr>
              <a:t> </a:t>
            </a:r>
            <a:r>
              <a:rPr lang="es-AR" dirty="0" smtClean="0">
                <a:latin typeface="Liberation Serif" pitchFamily="18"/>
              </a:rPr>
              <a:t>                 y                   </a:t>
            </a:r>
            <a:r>
              <a:rPr lang="es-AR" dirty="0">
                <a:latin typeface="Liberation Serif" pitchFamily="18"/>
              </a:rPr>
              <a:t>son soluciones particulares, y existe otra de la forma                                   </a:t>
            </a:r>
            <a:r>
              <a:rPr lang="es-AR" dirty="0" smtClean="0">
                <a:latin typeface="Liberation Serif" pitchFamily="18"/>
              </a:rPr>
              <a:t>de </a:t>
            </a:r>
            <a:r>
              <a:rPr lang="es-AR" dirty="0">
                <a:latin typeface="Liberation Serif" pitchFamily="18"/>
              </a:rPr>
              <a:t>donde c</a:t>
            </a:r>
            <a:r>
              <a:rPr lang="es-AR" baseline="-33000" dirty="0">
                <a:latin typeface="Liberation Serif" pitchFamily="18"/>
              </a:rPr>
              <a:t>4</a:t>
            </a:r>
            <a:r>
              <a:rPr lang="es-AR" dirty="0">
                <a:latin typeface="Liberation Serif" pitchFamily="18"/>
              </a:rPr>
              <a:t>,c</a:t>
            </a:r>
            <a:r>
              <a:rPr lang="es-AR" baseline="-33000" dirty="0">
                <a:latin typeface="Liberation Serif" pitchFamily="18"/>
              </a:rPr>
              <a:t>5 </a:t>
            </a:r>
            <a:r>
              <a:rPr lang="es-AR" dirty="0">
                <a:latin typeface="Liberation Serif" pitchFamily="18"/>
              </a:rPr>
              <a:t>se encuentran mediante las condiciones iniciales. La solución general viene dada por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/>
              <p:cNvSpPr txBox="1">
                <a:spLocks noResize="1"/>
              </p:cNvSpPr>
              <p:nvPr/>
            </p:nvSpPr>
            <p:spPr>
              <a:xfrm>
                <a:off x="1135150" y="5032720"/>
                <a:ext cx="6724440" cy="6400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90000" tIns="45000" rIns="90000" bIns="45000" anchor="ctr" anchorCtr="0" compatLnSpc="0">
                <a:noAutofit/>
              </a:bodyPr>
              <a:lstStyle/>
              <a:p>
                <a:pPr marL="0" marR="0" lvl="0" indent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AR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𝑦</m:t>
                          </m:r>
                          <m:d>
                            <m:d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acc>
                      <m:r>
                        <a:rPr lang="es-AR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acc>
                            <m:accPr>
                              <m:chr m:val="⃗"/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s-AR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  <m:r>
                            <a:rPr lang="es-AR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acc>
                            <m:accPr>
                              <m:chr m:val="⃗"/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s-AR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acc>
                          <m:r>
                            <a:rPr lang="es-AR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s-AR" i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b>
                                  </m:sSub>
                                  <m:acc>
                                    <m:accPr>
                                      <m:chr m:val="⃗"/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es-AR" i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acc>
                                  <m:r>
                                    <a:rPr lang="es-AR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s-AR" i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sub>
                                  </m:sSub>
                                  <m:acc>
                                    <m:accPr>
                                      <m:chr m:val="⃗"/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es-AR" i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</m:d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acc>
                                <m:accPr>
                                  <m:chr m:val="⃗"/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</m:d>
                        </m:e>
                      </m:d>
                      <m:sSup>
                        <m:sSup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s-AR" i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s-AR" i="0" dirty="0">
                  <a:latin typeface="Liberation Sans" pitchFamily="18"/>
                </a:endParaRPr>
              </a:p>
            </p:txBody>
          </p:sp>
        </mc:Choice>
        <mc:Fallback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5150" y="5032720"/>
                <a:ext cx="6724440" cy="64008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uadroTexto 4"/>
              <p:cNvSpPr txBox="1">
                <a:spLocks noResize="1"/>
              </p:cNvSpPr>
              <p:nvPr/>
            </p:nvSpPr>
            <p:spPr>
              <a:xfrm>
                <a:off x="630299" y="2880240"/>
                <a:ext cx="1717200" cy="617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90000" tIns="45000" rIns="90000" bIns="45000" anchor="ctr" anchorCtr="0" compatLnSpc="0">
                <a:noAutofit/>
              </a:bodyPr>
              <a:lstStyle/>
              <a:p>
                <a:pPr marL="0" marR="0" lvl="0" indent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AR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𝑦</m:t>
                          </m:r>
                          <m:d>
                            <m:d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acc>
                      <m:r>
                        <a:rPr lang="es-AR" i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sSup>
                        <m:sSup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s-AR" i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s-AR" i="0" dirty="0">
                  <a:latin typeface="Liberation Sans" pitchFamily="18"/>
                </a:endParaRPr>
              </a:p>
            </p:txBody>
          </p:sp>
        </mc:Choice>
        <mc:Fallback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299" y="2880240"/>
                <a:ext cx="1717200" cy="61740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uadroTexto 5"/>
              <p:cNvSpPr txBox="1">
                <a:spLocks noResize="1"/>
              </p:cNvSpPr>
              <p:nvPr/>
            </p:nvSpPr>
            <p:spPr>
              <a:xfrm>
                <a:off x="2763530" y="2865250"/>
                <a:ext cx="1720440" cy="617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90000" tIns="45000" rIns="90000" bIns="45000" anchor="ctr" anchorCtr="0" compatLnSpc="0">
                <a:noAutofit/>
              </a:bodyPr>
              <a:lstStyle/>
              <a:p>
                <a:pPr marL="0" marR="0" lvl="0" indent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AR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𝑦</m:t>
                          </m:r>
                          <m:d>
                            <m:d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acc>
                      <m:r>
                        <a:rPr lang="es-AR" i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sSup>
                        <m:sSup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s-AR" i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s-AR" i="0" dirty="0">
                  <a:latin typeface="Liberation Sans" pitchFamily="18"/>
                </a:endParaRPr>
              </a:p>
            </p:txBody>
          </p:sp>
        </mc:Choice>
        <mc:Fallback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3530" y="2865250"/>
                <a:ext cx="1720440" cy="61740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uadroTexto 6"/>
              <p:cNvSpPr txBox="1">
                <a:spLocks noResize="1"/>
              </p:cNvSpPr>
              <p:nvPr/>
            </p:nvSpPr>
            <p:spPr>
              <a:xfrm>
                <a:off x="4059392" y="3306910"/>
                <a:ext cx="3985200" cy="617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90000" tIns="45000" rIns="90000" bIns="45000" anchor="ctr" anchorCtr="0" compatLnSpc="0">
                <a:noAutofit/>
              </a:bodyPr>
              <a:lstStyle/>
              <a:p>
                <a:pPr marL="0" marR="0" lvl="0" indent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AR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𝑦</m:t>
                          </m:r>
                          <m:d>
                            <m:d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acc>
                      <m:r>
                        <a:rPr lang="es-AR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s-AR" i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  <m:acc>
                                <m:accPr>
                                  <m:chr m:val="⃗"/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s-AR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s-AR" i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  <m:acc>
                                <m:accPr>
                                  <m:chr m:val="⃗"/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s-AR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d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AR" i="0">
                              <a:latin typeface="Cambria Math" panose="02040503050406030204" pitchFamily="18" charset="0"/>
                            </a:rPr>
                            <m:t>+</m:t>
                          </m:r>
                          <m:acc>
                            <m:accPr>
                              <m:chr m:val="⃗"/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e>
                      </m:d>
                      <m:sSup>
                        <m:sSup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s-AR" i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s-AR" i="0" dirty="0">
                  <a:latin typeface="Liberation Sans" pitchFamily="18"/>
                </a:endParaRPr>
              </a:p>
            </p:txBody>
          </p:sp>
        </mc:Choice>
        <mc:Fallback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9392" y="3306910"/>
                <a:ext cx="3985200" cy="61740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s-AR"/>
              <a:t>Sistemas de Ecuaciones</a:t>
            </a:r>
            <a:br>
              <a:rPr lang="es-AR"/>
            </a:br>
            <a:r>
              <a:rPr lang="es-AR"/>
              <a:t>Diferenciales</a:t>
            </a:r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4294967295"/>
          </p:nvPr>
        </p:nvSpPr>
        <p:spPr>
          <a:xfrm>
            <a:off x="576360" y="1563480"/>
            <a:ext cx="9071640" cy="4384440"/>
          </a:xfrm>
        </p:spPr>
        <p:txBody>
          <a:bodyPr>
            <a:normAutofit lnSpcReduction="10000"/>
          </a:bodyPr>
          <a:lstStyle/>
          <a:p>
            <a:pPr lvl="0"/>
            <a:endParaRPr lang="es-AR">
              <a:latin typeface="Liberation Serif" pitchFamily="18"/>
            </a:endParaRPr>
          </a:p>
          <a:p>
            <a:pPr lvl="0">
              <a:buSzPct val="45000"/>
              <a:buFont typeface="StarSymbol"/>
              <a:buChar char="●"/>
            </a:pPr>
            <a:r>
              <a:rPr lang="es-AR">
                <a:latin typeface="Liberation Serif" pitchFamily="18"/>
              </a:rPr>
              <a:t>3)Existe un único autovector </a:t>
            </a:r>
            <a:r>
              <a:rPr lang="es-AR" b="1">
                <a:latin typeface="Liberation Serif" pitchFamily="18"/>
              </a:rPr>
              <a:t>v</a:t>
            </a:r>
            <a:r>
              <a:rPr lang="es-AR">
                <a:latin typeface="Liberation Serif" pitchFamily="18"/>
              </a:rPr>
              <a:t> asociado a λ. En este caso                 es solución particular, y existen otras de la forma                        </a:t>
            </a:r>
          </a:p>
          <a:p>
            <a:pPr lvl="0">
              <a:buSzPct val="45000"/>
              <a:buFont typeface="StarSymbol"/>
              <a:buChar char="●"/>
            </a:pPr>
            <a:endParaRPr lang="es-AR">
              <a:latin typeface="Liberation Serif" pitchFamily="18"/>
            </a:endParaRPr>
          </a:p>
          <a:p>
            <a:pPr lvl="0">
              <a:buSzPct val="45000"/>
              <a:buFont typeface="StarSymbol"/>
              <a:buChar char="●"/>
            </a:pPr>
            <a:r>
              <a:rPr lang="es-AR">
                <a:latin typeface="Liberation Serif" pitchFamily="18"/>
              </a:rPr>
              <a:t>en donde </a:t>
            </a:r>
            <a:r>
              <a:rPr lang="es-AR" b="1">
                <a:latin typeface="Liberation Serif" pitchFamily="18"/>
              </a:rPr>
              <a:t>u</a:t>
            </a:r>
            <a:r>
              <a:rPr lang="es-AR">
                <a:latin typeface="Liberation Serif" pitchFamily="18"/>
              </a:rPr>
              <a:t> y </a:t>
            </a:r>
            <a:r>
              <a:rPr lang="es-AR" b="1">
                <a:latin typeface="Liberation Serif" pitchFamily="18"/>
              </a:rPr>
              <a:t>w </a:t>
            </a:r>
            <a:r>
              <a:rPr lang="es-AR">
                <a:latin typeface="Liberation Serif" pitchFamily="18"/>
              </a:rPr>
              <a:t>pertenecen a </a:t>
            </a:r>
            <a:r>
              <a:rPr lang="es-AR">
                <a:latin typeface="OpenSymbol" pitchFamily="18"/>
              </a:rPr>
              <a:t>ℝ</a:t>
            </a:r>
            <a:r>
              <a:rPr lang="es-AR" baseline="33000">
                <a:latin typeface="Liberation Serif" pitchFamily="18"/>
              </a:rPr>
              <a:t>3</a:t>
            </a:r>
            <a:r>
              <a:rPr lang="es-AR">
                <a:latin typeface="Liberation Serif" pitchFamily="18"/>
              </a:rPr>
              <a:t>, </a:t>
            </a:r>
            <a:r>
              <a:rPr lang="es-AR" b="1">
                <a:latin typeface="Liberation Serif" pitchFamily="18"/>
              </a:rPr>
              <a:t>u</a:t>
            </a:r>
            <a:r>
              <a:rPr lang="es-AR">
                <a:latin typeface="Liberation Serif" pitchFamily="18"/>
              </a:rPr>
              <a:t> se calcula como se vio antes, y </a:t>
            </a:r>
            <a:r>
              <a:rPr lang="es-AR" b="1">
                <a:latin typeface="Liberation Serif" pitchFamily="18"/>
              </a:rPr>
              <a:t>w</a:t>
            </a:r>
            <a:r>
              <a:rPr lang="es-AR">
                <a:latin typeface="Liberation Serif" pitchFamily="18"/>
              </a:rPr>
              <a:t> mediante (A-λI)</a:t>
            </a:r>
            <a:r>
              <a:rPr lang="es-AR" b="1">
                <a:latin typeface="Liberation Serif" pitchFamily="18"/>
              </a:rPr>
              <a:t>w=u</a:t>
            </a:r>
            <a:r>
              <a:rPr lang="es-AR">
                <a:latin typeface="Liberation Serif" pitchFamily="18"/>
              </a:rPr>
              <a:t>. La solución general, luego, 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/>
              <p:cNvSpPr txBox="1">
                <a:spLocks noResize="1"/>
              </p:cNvSpPr>
              <p:nvPr/>
            </p:nvSpPr>
            <p:spPr>
              <a:xfrm>
                <a:off x="1321710" y="5616360"/>
                <a:ext cx="6625079" cy="10076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90000" tIns="45000" rIns="90000" bIns="45000" anchor="ctr" anchorCtr="0" compatLnSpc="0">
                <a:noAutofit/>
              </a:bodyPr>
              <a:lstStyle/>
              <a:p>
                <a:pPr marL="0" marR="0" lvl="0" indent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AR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𝑦</m:t>
                          </m:r>
                          <m:d>
                            <m:d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acc>
                      <m:r>
                        <a:rPr lang="es-AR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acc>
                            <m:accPr>
                              <m:chr m:val="⃗"/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  <m:r>
                            <a:rPr lang="es-AR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acc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acc>
                                <m:accPr>
                                  <m:chr m:val="⃗"/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</m:d>
                          <m:r>
                            <a:rPr lang="es-AR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acc>
                              <m:f>
                                <m:f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s-AR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s-AR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acc>
                                <m:accPr>
                                  <m:chr m:val="⃗"/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acc>
                                <m:accPr>
                                  <m:chr m:val="⃗"/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</m:acc>
                            </m:e>
                          </m:d>
                        </m:e>
                      </m:d>
                      <m:sSup>
                        <m:sSup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s-AR" i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s-AR" i="0" dirty="0">
                  <a:latin typeface="Liberation Sans" pitchFamily="18"/>
                </a:endParaRPr>
              </a:p>
            </p:txBody>
          </p:sp>
        </mc:Choice>
        <mc:Fallback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1710" y="5616360"/>
                <a:ext cx="6625079" cy="100764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uadroTexto 4"/>
              <p:cNvSpPr txBox="1">
                <a:spLocks noResize="1"/>
              </p:cNvSpPr>
              <p:nvPr/>
            </p:nvSpPr>
            <p:spPr>
              <a:xfrm>
                <a:off x="1362340" y="2547030"/>
                <a:ext cx="1621800" cy="5907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90000" tIns="45000" rIns="90000" bIns="45000" anchor="ctr" anchorCtr="0" compatLnSpc="0">
                <a:noAutofit/>
              </a:bodyPr>
              <a:lstStyle/>
              <a:p>
                <a:pPr marL="0" marR="0" lvl="0" indent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AR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𝑦</m:t>
                          </m:r>
                          <m:d>
                            <m:d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acc>
                      <m:r>
                        <a:rPr lang="es-AR" i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sSup>
                        <m:sSup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s-AR" i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s-AR" i="0" dirty="0">
                  <a:latin typeface="Liberation Sans" pitchFamily="18"/>
                </a:endParaRPr>
              </a:p>
            </p:txBody>
          </p:sp>
        </mc:Choice>
        <mc:Fallback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2340" y="2547030"/>
                <a:ext cx="1621800" cy="59076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uadroTexto 5"/>
              <p:cNvSpPr txBox="1">
                <a:spLocks noResize="1"/>
              </p:cNvSpPr>
              <p:nvPr/>
            </p:nvSpPr>
            <p:spPr>
              <a:xfrm>
                <a:off x="2167678" y="2991300"/>
                <a:ext cx="2440800" cy="5907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90000" tIns="45000" rIns="90000" bIns="45000" anchor="ctr" anchorCtr="0" compatLnSpc="0">
                <a:noAutofit/>
              </a:bodyPr>
              <a:lstStyle/>
              <a:p>
                <a:pPr marL="0" marR="0" lvl="0" indent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AR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𝑦</m:t>
                          </m:r>
                          <m:d>
                            <m:d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acc>
                      <m:r>
                        <a:rPr lang="es-AR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AR" i="0">
                              <a:latin typeface="Cambria Math" panose="02040503050406030204" pitchFamily="18" charset="0"/>
                            </a:rPr>
                            <m:t>+</m:t>
                          </m:r>
                          <m:acc>
                            <m:accPr>
                              <m:chr m:val="⃗"/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e>
                      </m:d>
                      <m:sSup>
                        <m:sSup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s-AR" i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s-AR" i="0">
                  <a:latin typeface="Liberation Sans" pitchFamily="18"/>
                </a:endParaRPr>
              </a:p>
            </p:txBody>
          </p:sp>
        </mc:Choice>
        <mc:Fallback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7678" y="2991300"/>
                <a:ext cx="2440800" cy="59076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uadroTexto 6"/>
              <p:cNvSpPr txBox="1">
                <a:spLocks noResize="1"/>
              </p:cNvSpPr>
              <p:nvPr/>
            </p:nvSpPr>
            <p:spPr>
              <a:xfrm>
                <a:off x="2169290" y="3474060"/>
                <a:ext cx="3264120" cy="9730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90000" tIns="45000" rIns="90000" bIns="45000" anchor="ctr" anchorCtr="0" compatLnSpc="0">
                <a:noAutofit/>
              </a:bodyPr>
              <a:lstStyle/>
              <a:p>
                <a:pPr marL="0" marR="0" lvl="0" indent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AR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𝑦</m:t>
                          </m:r>
                          <m:d>
                            <m:d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acc>
                      <m:r>
                        <a:rPr lang="es-AR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  <m:f>
                            <m:f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s-AR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s-AR" i="0">
                              <a:latin typeface="Cambria Math" panose="02040503050406030204" pitchFamily="18" charset="0"/>
                            </a:rPr>
                            <m:t>+</m:t>
                          </m:r>
                          <m:acc>
                            <m:accPr>
                              <m:chr m:val="⃗"/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AR" i="0">
                              <a:latin typeface="Cambria Math" panose="02040503050406030204" pitchFamily="18" charset="0"/>
                            </a:rPr>
                            <m:t>+</m:t>
                          </m:r>
                          <m:acc>
                            <m:accPr>
                              <m:chr m:val="⃗"/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</m:acc>
                        </m:e>
                      </m:d>
                      <m:sSup>
                        <m:sSup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s-AR" i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s-AR" i="0" dirty="0">
                  <a:latin typeface="Liberation Sans" pitchFamily="18"/>
                </a:endParaRPr>
              </a:p>
            </p:txBody>
          </p:sp>
        </mc:Choice>
        <mc:Fallback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9290" y="3474060"/>
                <a:ext cx="3264120" cy="97308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s-AR"/>
              <a:t>Sistemas de Ecuaciones</a:t>
            </a:r>
            <a:br>
              <a:rPr lang="es-AR"/>
            </a:br>
            <a:r>
              <a:rPr lang="es-AR"/>
              <a:t>Diferenciales</a:t>
            </a:r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4294967295"/>
          </p:nvPr>
        </p:nvSpPr>
        <p:spPr>
          <a:xfrm>
            <a:off x="576360" y="1563480"/>
            <a:ext cx="9071640" cy="4384440"/>
          </a:xfrm>
        </p:spPr>
        <p:txBody>
          <a:bodyPr>
            <a:normAutofit fontScale="92500" lnSpcReduction="10000"/>
          </a:bodyPr>
          <a:lstStyle/>
          <a:p>
            <a:pPr lvl="0"/>
            <a:endParaRPr lang="es-AR">
              <a:latin typeface="Liberation Serif" pitchFamily="18"/>
            </a:endParaRPr>
          </a:p>
          <a:p>
            <a:pPr lvl="0"/>
            <a:r>
              <a:rPr lang="es-AR" b="1">
                <a:latin typeface="Liberation Serif" pitchFamily="18"/>
              </a:rPr>
              <a:t>Ejemplos</a:t>
            </a:r>
          </a:p>
          <a:p>
            <a:pPr lvl="0"/>
            <a:r>
              <a:rPr lang="es-AR">
                <a:latin typeface="Liberation Serif" pitchFamily="18"/>
              </a:rPr>
              <a:t>y</a:t>
            </a:r>
            <a:r>
              <a:rPr lang="es-AR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’=2y</a:t>
            </a:r>
            <a:r>
              <a:rPr lang="es-AR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+3y</a:t>
            </a:r>
            <a:r>
              <a:rPr lang="es-AR" baseline="-33000">
                <a:latin typeface="Liberation Serif" pitchFamily="18"/>
              </a:rPr>
              <a:t>2</a:t>
            </a:r>
          </a:p>
          <a:p>
            <a:pPr lvl="0"/>
            <a:r>
              <a:rPr lang="es-AR">
                <a:latin typeface="Liberation Serif" pitchFamily="18"/>
              </a:rPr>
              <a:t>y</a:t>
            </a:r>
            <a:r>
              <a:rPr lang="es-AR" baseline="-33000">
                <a:latin typeface="Liberation Serif" pitchFamily="18"/>
              </a:rPr>
              <a:t>2</a:t>
            </a:r>
            <a:r>
              <a:rPr lang="es-AR">
                <a:latin typeface="Liberation Serif" pitchFamily="18"/>
              </a:rPr>
              <a:t>’=2y</a:t>
            </a:r>
            <a:r>
              <a:rPr lang="es-AR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+y</a:t>
            </a:r>
            <a:r>
              <a:rPr lang="es-AR" baseline="-33000">
                <a:latin typeface="Liberation Serif" pitchFamily="18"/>
              </a:rPr>
              <a:t>2</a:t>
            </a:r>
          </a:p>
          <a:p>
            <a:pPr lvl="0"/>
            <a:r>
              <a:rPr lang="es-AR">
                <a:latin typeface="Liberation Serif" pitchFamily="18"/>
              </a:rPr>
              <a:t>y</a:t>
            </a:r>
            <a:r>
              <a:rPr lang="es-AR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(0)=0, y</a:t>
            </a:r>
            <a:r>
              <a:rPr lang="es-AR" baseline="-33000">
                <a:latin typeface="Liberation Serif" pitchFamily="18"/>
              </a:rPr>
              <a:t>2</a:t>
            </a:r>
            <a:r>
              <a:rPr lang="es-AR">
                <a:latin typeface="Liberation Serif" pitchFamily="18"/>
              </a:rPr>
              <a:t>(0)=1</a:t>
            </a:r>
          </a:p>
          <a:p>
            <a:pPr lvl="0"/>
            <a:r>
              <a:rPr lang="es-AR">
                <a:latin typeface="Liberation Serif" pitchFamily="18"/>
              </a:rPr>
              <a:t>En este caso, los autovalores de la matriz son λ</a:t>
            </a:r>
            <a:r>
              <a:rPr lang="es-AR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=4 y    λ</a:t>
            </a:r>
            <a:r>
              <a:rPr lang="es-AR" baseline="-33000">
                <a:latin typeface="Liberation Serif" pitchFamily="18"/>
              </a:rPr>
              <a:t>2</a:t>
            </a:r>
            <a:r>
              <a:rPr lang="es-AR">
                <a:latin typeface="Liberation Serif" pitchFamily="18"/>
              </a:rPr>
              <a:t>=-1, y los autovectores son </a:t>
            </a:r>
            <a:r>
              <a:rPr lang="es-AR" b="1">
                <a:latin typeface="Liberation Serif" pitchFamily="18"/>
              </a:rPr>
              <a:t>v</a:t>
            </a:r>
            <a:r>
              <a:rPr lang="es-AR" b="1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=(1,2/3) y </a:t>
            </a:r>
            <a:r>
              <a:rPr lang="es-AR" b="1">
                <a:latin typeface="Liberation Serif" pitchFamily="18"/>
              </a:rPr>
              <a:t>v</a:t>
            </a:r>
            <a:r>
              <a:rPr lang="es-AR" b="1" baseline="-33000">
                <a:latin typeface="Liberation Serif" pitchFamily="18"/>
              </a:rPr>
              <a:t>2</a:t>
            </a:r>
            <a:r>
              <a:rPr lang="es-AR">
                <a:latin typeface="Liberation Serif" pitchFamily="18"/>
              </a:rPr>
              <a:t>=(1,-1). Luego, y</a:t>
            </a:r>
            <a:r>
              <a:rPr lang="es-AR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(x)=(3/5)e</a:t>
            </a:r>
            <a:r>
              <a:rPr lang="es-AR" baseline="33000">
                <a:latin typeface="Liberation Serif" pitchFamily="18"/>
              </a:rPr>
              <a:t>4x</a:t>
            </a:r>
            <a:r>
              <a:rPr lang="es-AR">
                <a:latin typeface="Liberation Serif" pitchFamily="18"/>
              </a:rPr>
              <a:t>-(3/5)e</a:t>
            </a:r>
            <a:r>
              <a:rPr lang="es-AR" baseline="33000">
                <a:latin typeface="Liberation Serif" pitchFamily="18"/>
              </a:rPr>
              <a:t>-x </a:t>
            </a:r>
            <a:r>
              <a:rPr lang="es-AR">
                <a:latin typeface="Liberation Serif" pitchFamily="18"/>
              </a:rPr>
              <a:t>,  y</a:t>
            </a:r>
            <a:r>
              <a:rPr lang="es-AR" baseline="-33000">
                <a:latin typeface="Liberation Serif" pitchFamily="18"/>
              </a:rPr>
              <a:t>2</a:t>
            </a:r>
            <a:r>
              <a:rPr lang="es-AR">
                <a:latin typeface="Liberation Serif" pitchFamily="18"/>
              </a:rPr>
              <a:t>(x)=(2/5)e</a:t>
            </a:r>
            <a:r>
              <a:rPr lang="es-AR" baseline="33000">
                <a:latin typeface="Liberation Serif" pitchFamily="18"/>
              </a:rPr>
              <a:t>4x</a:t>
            </a:r>
            <a:r>
              <a:rPr lang="es-AR">
                <a:latin typeface="Liberation Serif" pitchFamily="18"/>
              </a:rPr>
              <a:t>+(3/5)e</a:t>
            </a:r>
            <a:r>
              <a:rPr lang="es-AR" baseline="33000">
                <a:latin typeface="Liberation Serif" pitchFamily="18"/>
              </a:rPr>
              <a:t>-x</a:t>
            </a:r>
          </a:p>
          <a:p>
            <a:pPr lvl="0"/>
            <a:endParaRPr lang="es-AR"/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 l="25967" t="36291" r="30325" b="29055"/>
          <a:stretch>
            <a:fillRect/>
          </a:stretch>
        </p:blipFill>
        <p:spPr>
          <a:xfrm>
            <a:off x="4896000" y="2088360"/>
            <a:ext cx="3390120" cy="201564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adroTexto 4"/>
          <p:cNvSpPr txBox="1"/>
          <p:nvPr/>
        </p:nvSpPr>
        <p:spPr>
          <a:xfrm>
            <a:off x="6120000" y="2664000"/>
            <a:ext cx="1584000" cy="993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AR" sz="3200" b="0" i="0" u="none" strike="noStrike" kern="1200" cap="none">
                <a:ln>
                  <a:noFill/>
                </a:ln>
                <a:latin typeface="Liberation Serif" pitchFamily="18"/>
                <a:ea typeface="DejaVu Sans" pitchFamily="2"/>
                <a:cs typeface="DejaVu Sans" pitchFamily="2"/>
              </a:rPr>
              <a:t>2        3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AR" sz="3200" b="0" i="0" u="none" strike="noStrike" kern="1200" cap="none">
                <a:ln>
                  <a:noFill/>
                </a:ln>
                <a:latin typeface="Liberation Serif" pitchFamily="18"/>
                <a:ea typeface="DejaVu Sans" pitchFamily="2"/>
                <a:cs typeface="DejaVu Sans" pitchFamily="2"/>
              </a:rPr>
              <a:t>2        1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s-AR"/>
              <a:t>Sistemas de Ecuaciones</a:t>
            </a:r>
            <a:br>
              <a:rPr lang="es-AR"/>
            </a:br>
            <a:r>
              <a:rPr lang="es-AR"/>
              <a:t>Diferenciales</a:t>
            </a:r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4294967295"/>
          </p:nvPr>
        </p:nvSpPr>
        <p:spPr>
          <a:xfrm>
            <a:off x="576360" y="1563480"/>
            <a:ext cx="9071640" cy="5348520"/>
          </a:xfrm>
        </p:spPr>
        <p:txBody>
          <a:bodyPr>
            <a:normAutofit fontScale="92500" lnSpcReduction="20000"/>
          </a:bodyPr>
          <a:lstStyle/>
          <a:p>
            <a:pPr lvl="0"/>
            <a:endParaRPr lang="es-AR" b="1">
              <a:latin typeface="Liberation Serif" pitchFamily="18"/>
            </a:endParaRPr>
          </a:p>
          <a:p>
            <a:pPr lvl="0"/>
            <a:r>
              <a:rPr lang="es-AR">
                <a:latin typeface="Liberation Serif" pitchFamily="18"/>
              </a:rPr>
              <a:t>y</a:t>
            </a:r>
            <a:r>
              <a:rPr lang="es-AR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’=-4y</a:t>
            </a:r>
            <a:r>
              <a:rPr lang="es-AR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+y</a:t>
            </a:r>
            <a:r>
              <a:rPr lang="es-AR" baseline="-33000">
                <a:latin typeface="Liberation Serif" pitchFamily="18"/>
              </a:rPr>
              <a:t>2</a:t>
            </a:r>
            <a:r>
              <a:rPr lang="es-AR">
                <a:latin typeface="Liberation Serif" pitchFamily="18"/>
              </a:rPr>
              <a:t>+y</a:t>
            </a:r>
            <a:r>
              <a:rPr lang="es-AR" baseline="-33000">
                <a:latin typeface="Liberation Serif" pitchFamily="18"/>
              </a:rPr>
              <a:t>3</a:t>
            </a:r>
          </a:p>
          <a:p>
            <a:pPr lvl="0"/>
            <a:r>
              <a:rPr lang="es-AR">
                <a:latin typeface="Liberation Serif" pitchFamily="18"/>
              </a:rPr>
              <a:t>y</a:t>
            </a:r>
            <a:r>
              <a:rPr lang="es-AR" baseline="-33000">
                <a:latin typeface="Liberation Serif" pitchFamily="18"/>
              </a:rPr>
              <a:t>2</a:t>
            </a:r>
            <a:r>
              <a:rPr lang="es-AR">
                <a:latin typeface="Liberation Serif" pitchFamily="18"/>
              </a:rPr>
              <a:t>’=y</a:t>
            </a:r>
            <a:r>
              <a:rPr lang="es-AR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+5y</a:t>
            </a:r>
            <a:r>
              <a:rPr lang="es-AR" baseline="-33000">
                <a:latin typeface="Liberation Serif" pitchFamily="18"/>
              </a:rPr>
              <a:t>2</a:t>
            </a:r>
            <a:r>
              <a:rPr lang="es-AR">
                <a:latin typeface="Liberation Serif" pitchFamily="18"/>
              </a:rPr>
              <a:t>-y</a:t>
            </a:r>
            <a:r>
              <a:rPr lang="es-AR" baseline="-33000">
                <a:latin typeface="Liberation Serif" pitchFamily="18"/>
              </a:rPr>
              <a:t>3</a:t>
            </a:r>
          </a:p>
          <a:p>
            <a:pPr lvl="0"/>
            <a:r>
              <a:rPr lang="es-AR">
                <a:latin typeface="Liberation Serif" pitchFamily="18"/>
              </a:rPr>
              <a:t>y</a:t>
            </a:r>
            <a:r>
              <a:rPr lang="es-AR" baseline="-33000">
                <a:latin typeface="Liberation Serif" pitchFamily="18"/>
              </a:rPr>
              <a:t>3</a:t>
            </a:r>
            <a:r>
              <a:rPr lang="es-AR">
                <a:latin typeface="Liberation Serif" pitchFamily="18"/>
              </a:rPr>
              <a:t>=y</a:t>
            </a:r>
            <a:r>
              <a:rPr lang="es-AR" baseline="-33000">
                <a:latin typeface="Liberation Serif" pitchFamily="18"/>
              </a:rPr>
              <a:t>2</a:t>
            </a:r>
            <a:r>
              <a:rPr lang="es-AR">
                <a:latin typeface="Liberation Serif" pitchFamily="18"/>
              </a:rPr>
              <a:t>-3y</a:t>
            </a:r>
            <a:r>
              <a:rPr lang="es-AR" baseline="-33000">
                <a:latin typeface="Liberation Serif" pitchFamily="18"/>
              </a:rPr>
              <a:t>3</a:t>
            </a:r>
          </a:p>
          <a:p>
            <a:pPr lvl="0"/>
            <a:r>
              <a:rPr lang="es-AR">
                <a:latin typeface="Liberation Serif" pitchFamily="18"/>
              </a:rPr>
              <a:t>y</a:t>
            </a:r>
            <a:r>
              <a:rPr lang="es-AR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(0)=(1/9), y</a:t>
            </a:r>
            <a:r>
              <a:rPr lang="es-AR" baseline="-33000">
                <a:latin typeface="Liberation Serif" pitchFamily="18"/>
              </a:rPr>
              <a:t>2</a:t>
            </a:r>
            <a:r>
              <a:rPr lang="es-AR">
                <a:latin typeface="Liberation Serif" pitchFamily="18"/>
              </a:rPr>
              <a:t>(0)=9, y</a:t>
            </a:r>
            <a:r>
              <a:rPr lang="es-AR" baseline="-33000">
                <a:latin typeface="Liberation Serif" pitchFamily="18"/>
              </a:rPr>
              <a:t>3</a:t>
            </a:r>
            <a:r>
              <a:rPr lang="es-AR">
                <a:latin typeface="Liberation Serif" pitchFamily="18"/>
              </a:rPr>
              <a:t>(0)=0</a:t>
            </a:r>
          </a:p>
          <a:p>
            <a:pPr lvl="0"/>
            <a:r>
              <a:rPr lang="es-AR">
                <a:latin typeface="Liberation Serif" pitchFamily="18"/>
              </a:rPr>
              <a:t>Los autovalores son λ</a:t>
            </a:r>
            <a:r>
              <a:rPr lang="es-AR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=-3, λ</a:t>
            </a:r>
            <a:r>
              <a:rPr lang="es-AR" baseline="-33000">
                <a:latin typeface="Liberation Serif" pitchFamily="18"/>
              </a:rPr>
              <a:t>2</a:t>
            </a:r>
            <a:r>
              <a:rPr lang="es-AR">
                <a:latin typeface="Liberation Serif" pitchFamily="18"/>
              </a:rPr>
              <a:t>=-4 y λ</a:t>
            </a:r>
            <a:r>
              <a:rPr lang="es-AR" baseline="-33000">
                <a:latin typeface="Liberation Serif" pitchFamily="18"/>
              </a:rPr>
              <a:t>3</a:t>
            </a:r>
            <a:r>
              <a:rPr lang="es-AR">
                <a:latin typeface="Liberation Serif" pitchFamily="18"/>
              </a:rPr>
              <a:t>=5, y, los autovectores </a:t>
            </a:r>
            <a:r>
              <a:rPr lang="es-AR" b="1">
                <a:latin typeface="Liberation Serif" pitchFamily="18"/>
              </a:rPr>
              <a:t>v</a:t>
            </a:r>
            <a:r>
              <a:rPr lang="es-AR" b="1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=(1,0,1), </a:t>
            </a:r>
            <a:r>
              <a:rPr lang="es-AR" b="1">
                <a:latin typeface="Liberation Serif" pitchFamily="18"/>
              </a:rPr>
              <a:t>v</a:t>
            </a:r>
            <a:r>
              <a:rPr lang="es-AR" b="1" baseline="-33000">
                <a:latin typeface="Liberation Serif" pitchFamily="18"/>
              </a:rPr>
              <a:t>2</a:t>
            </a:r>
            <a:r>
              <a:rPr lang="es-AR">
                <a:latin typeface="Liberation Serif" pitchFamily="18"/>
              </a:rPr>
              <a:t>=(-10,1,-1) y </a:t>
            </a:r>
            <a:r>
              <a:rPr lang="es-AR" b="1">
                <a:latin typeface="Liberation Serif" pitchFamily="18"/>
              </a:rPr>
              <a:t>v</a:t>
            </a:r>
            <a:r>
              <a:rPr lang="es-AR" b="1" baseline="-33000">
                <a:latin typeface="Liberation Serif" pitchFamily="18"/>
              </a:rPr>
              <a:t>3</a:t>
            </a:r>
            <a:r>
              <a:rPr lang="es-AR">
                <a:latin typeface="Liberation Serif" pitchFamily="18"/>
              </a:rPr>
              <a:t>=(1,8,1)</a:t>
            </a:r>
          </a:p>
          <a:p>
            <a:pPr lvl="0"/>
            <a:r>
              <a:rPr lang="es-AR">
                <a:latin typeface="Liberation Serif" pitchFamily="18"/>
              </a:rPr>
              <a:t>Con las CI, se puede ver que C</a:t>
            </a:r>
            <a:r>
              <a:rPr lang="es-AR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=-1, C</a:t>
            </a:r>
            <a:r>
              <a:rPr lang="es-AR" baseline="-33000">
                <a:latin typeface="Liberation Serif" pitchFamily="18"/>
              </a:rPr>
              <a:t>2</a:t>
            </a:r>
            <a:r>
              <a:rPr lang="es-AR">
                <a:latin typeface="Liberation Serif" pitchFamily="18"/>
              </a:rPr>
              <a:t>=-17/9 y C</a:t>
            </a:r>
            <a:r>
              <a:rPr lang="es-AR" baseline="-33000">
                <a:latin typeface="Liberation Serif" pitchFamily="18"/>
              </a:rPr>
              <a:t>3</a:t>
            </a:r>
            <a:r>
              <a:rPr lang="es-AR">
                <a:latin typeface="Liberation Serif" pitchFamily="18"/>
              </a:rPr>
              <a:t>=-8/9</a:t>
            </a:r>
          </a:p>
          <a:p>
            <a:pPr lvl="0"/>
            <a:r>
              <a:rPr lang="es-AR">
                <a:latin typeface="Liberation Serif" pitchFamily="18"/>
              </a:rPr>
              <a:t>Luego:</a:t>
            </a:r>
          </a:p>
          <a:p>
            <a:pPr lvl="0"/>
            <a:r>
              <a:rPr lang="es-AR" b="1">
                <a:latin typeface="Liberation Serif" pitchFamily="18"/>
              </a:rPr>
              <a:t>y(x)</a:t>
            </a:r>
            <a:r>
              <a:rPr lang="es-AR">
                <a:latin typeface="Liberation Serif" pitchFamily="18"/>
              </a:rPr>
              <a:t>=(-1)(1,0,1)</a:t>
            </a:r>
            <a:r>
              <a:rPr lang="es-AR" baseline="33000">
                <a:latin typeface="Liberation Serif" pitchFamily="18"/>
              </a:rPr>
              <a:t>t</a:t>
            </a:r>
            <a:r>
              <a:rPr lang="es-AR"/>
              <a:t> e</a:t>
            </a:r>
            <a:r>
              <a:rPr lang="es-AR" baseline="33000"/>
              <a:t>-3x</a:t>
            </a:r>
            <a:r>
              <a:rPr lang="es-AR"/>
              <a:t>+(-17/9)(-10,1,-1)</a:t>
            </a:r>
            <a:r>
              <a:rPr lang="es-AR" baseline="33000"/>
              <a:t>t</a:t>
            </a:r>
            <a:r>
              <a:rPr lang="es-AR"/>
              <a:t>e</a:t>
            </a:r>
            <a:r>
              <a:rPr lang="es-AR" baseline="33000"/>
              <a:t>-4x</a:t>
            </a:r>
            <a:r>
              <a:rPr lang="es-AR"/>
              <a:t>+(-8/9)(1,8,1)</a:t>
            </a:r>
            <a:r>
              <a:rPr lang="es-AR" baseline="33000"/>
              <a:t>t</a:t>
            </a:r>
            <a:r>
              <a:rPr lang="es-AR"/>
              <a:t>e</a:t>
            </a:r>
            <a:r>
              <a:rPr lang="es-AR" baseline="33000"/>
              <a:t>5x</a:t>
            </a:r>
            <a:r>
              <a:rPr lang="es-AR"/>
              <a:t>   </a:t>
            </a: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 l="25967" t="36291" r="30325" b="29055"/>
          <a:stretch>
            <a:fillRect/>
          </a:stretch>
        </p:blipFill>
        <p:spPr>
          <a:xfrm>
            <a:off x="5101200" y="1728000"/>
            <a:ext cx="3754800" cy="22323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adroTexto 4"/>
          <p:cNvSpPr txBox="1"/>
          <p:nvPr/>
        </p:nvSpPr>
        <p:spPr>
          <a:xfrm>
            <a:off x="6336000" y="2304000"/>
            <a:ext cx="1944000" cy="11876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AR" sz="2600" b="0" i="0" u="none" strike="noStrike" kern="1200" cap="none">
                <a:ln>
                  <a:noFill/>
                </a:ln>
                <a:latin typeface="Liberation Serif" pitchFamily="18"/>
                <a:ea typeface="DejaVu Sans" pitchFamily="2"/>
                <a:cs typeface="DejaVu Sans" pitchFamily="2"/>
              </a:rPr>
              <a:t>-4       1       1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AR" sz="2600" b="0" i="0" u="none" strike="noStrike" kern="1200" cap="none">
                <a:ln>
                  <a:noFill/>
                </a:ln>
                <a:latin typeface="Liberation Serif" pitchFamily="18"/>
                <a:ea typeface="DejaVu Sans" pitchFamily="2"/>
                <a:cs typeface="DejaVu Sans" pitchFamily="2"/>
              </a:rPr>
              <a:t> 1       5      -1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AR" sz="2600" b="0" i="0" u="none" strike="noStrike" kern="1200" cap="none">
                <a:ln>
                  <a:noFill/>
                </a:ln>
                <a:latin typeface="Liberation Serif" pitchFamily="18"/>
                <a:ea typeface="DejaVu Sans" pitchFamily="2"/>
                <a:cs typeface="DejaVu Sans" pitchFamily="2"/>
              </a:rPr>
              <a:t> 0       1      -3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s-AR"/>
              <a:t>Sistemas de Ecuaciones</a:t>
            </a:r>
            <a:br>
              <a:rPr lang="es-AR"/>
            </a:br>
            <a:r>
              <a:rPr lang="es-AR"/>
              <a:t>Diferenciales</a:t>
            </a:r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4294967295"/>
          </p:nvPr>
        </p:nvSpPr>
        <p:spPr>
          <a:xfrm>
            <a:off x="576360" y="1563480"/>
            <a:ext cx="9071640" cy="5348520"/>
          </a:xfrm>
        </p:spPr>
        <p:txBody>
          <a:bodyPr/>
          <a:lstStyle/>
          <a:p>
            <a:pPr lvl="0"/>
            <a:endParaRPr lang="es-AR" b="1">
              <a:latin typeface="Liberation Serif" pitchFamily="18"/>
            </a:endParaRPr>
          </a:p>
          <a:p>
            <a:pPr lvl="0"/>
            <a:r>
              <a:rPr lang="es-AR">
                <a:latin typeface="Liberation Serif" pitchFamily="18"/>
              </a:rPr>
              <a:t>y</a:t>
            </a:r>
            <a:r>
              <a:rPr lang="es-AR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’=2y</a:t>
            </a:r>
            <a:r>
              <a:rPr lang="es-AR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+y</a:t>
            </a:r>
            <a:r>
              <a:rPr lang="es-AR" baseline="-33000">
                <a:latin typeface="Liberation Serif" pitchFamily="18"/>
              </a:rPr>
              <a:t>2</a:t>
            </a:r>
            <a:r>
              <a:rPr lang="es-AR">
                <a:latin typeface="Liberation Serif" pitchFamily="18"/>
              </a:rPr>
              <a:t>+6y</a:t>
            </a:r>
            <a:r>
              <a:rPr lang="es-AR" baseline="-33000">
                <a:latin typeface="Liberation Serif" pitchFamily="18"/>
              </a:rPr>
              <a:t>3</a:t>
            </a:r>
          </a:p>
          <a:p>
            <a:pPr lvl="0"/>
            <a:r>
              <a:rPr lang="es-AR">
                <a:latin typeface="Liberation Serif" pitchFamily="18"/>
              </a:rPr>
              <a:t>y</a:t>
            </a:r>
            <a:r>
              <a:rPr lang="es-AR" baseline="-33000">
                <a:latin typeface="Liberation Serif" pitchFamily="18"/>
              </a:rPr>
              <a:t>2</a:t>
            </a:r>
            <a:r>
              <a:rPr lang="es-AR">
                <a:latin typeface="Liberation Serif" pitchFamily="18"/>
              </a:rPr>
              <a:t>’=2y</a:t>
            </a:r>
            <a:r>
              <a:rPr lang="es-AR" baseline="-33000">
                <a:latin typeface="Liberation Serif" pitchFamily="18"/>
              </a:rPr>
              <a:t>2</a:t>
            </a:r>
            <a:r>
              <a:rPr lang="es-AR">
                <a:latin typeface="Liberation Serif" pitchFamily="18"/>
              </a:rPr>
              <a:t>+5y</a:t>
            </a:r>
            <a:r>
              <a:rPr lang="es-AR" baseline="-33000">
                <a:latin typeface="Liberation Serif" pitchFamily="18"/>
              </a:rPr>
              <a:t>3</a:t>
            </a:r>
          </a:p>
          <a:p>
            <a:pPr lvl="0"/>
            <a:r>
              <a:rPr lang="es-AR">
                <a:latin typeface="Liberation Serif" pitchFamily="18"/>
              </a:rPr>
              <a:t>y</a:t>
            </a:r>
            <a:r>
              <a:rPr lang="es-AR" baseline="-33000">
                <a:latin typeface="Liberation Serif" pitchFamily="18"/>
              </a:rPr>
              <a:t>3</a:t>
            </a:r>
            <a:r>
              <a:rPr lang="es-AR">
                <a:latin typeface="Liberation Serif" pitchFamily="18"/>
              </a:rPr>
              <a:t>’=2y</a:t>
            </a:r>
            <a:r>
              <a:rPr lang="es-AR" baseline="-33000">
                <a:latin typeface="Liberation Serif" pitchFamily="18"/>
              </a:rPr>
              <a:t>3</a:t>
            </a:r>
          </a:p>
          <a:p>
            <a:pPr lvl="0"/>
            <a:r>
              <a:rPr lang="es-AR">
                <a:latin typeface="Liberation Serif" pitchFamily="18"/>
              </a:rPr>
              <a:t>Tengo un único autovalor λ=2 de multiplicidad 3.</a:t>
            </a:r>
          </a:p>
          <a:p>
            <a:pPr lvl="0"/>
            <a:r>
              <a:rPr lang="es-AR">
                <a:latin typeface="Liberation Serif" pitchFamily="18"/>
              </a:rPr>
              <a:t>Su autovector es </a:t>
            </a:r>
            <a:r>
              <a:rPr lang="es-AR" b="1">
                <a:latin typeface="Liberation Serif" pitchFamily="18"/>
              </a:rPr>
              <a:t>v</a:t>
            </a:r>
            <a:r>
              <a:rPr lang="es-AR">
                <a:latin typeface="Liberation Serif" pitchFamily="18"/>
              </a:rPr>
              <a:t>=(1,0,0)El vector </a:t>
            </a:r>
            <a:r>
              <a:rPr lang="es-AR" b="1">
                <a:latin typeface="Liberation Serif" pitchFamily="18"/>
              </a:rPr>
              <a:t>u</a:t>
            </a:r>
            <a:r>
              <a:rPr lang="es-AR">
                <a:latin typeface="Liberation Serif" pitchFamily="18"/>
              </a:rPr>
              <a:t> lo conseguimos viendo cual es el vector tal que        (A-λI)</a:t>
            </a:r>
            <a:r>
              <a:rPr lang="es-AR" b="1">
                <a:latin typeface="Liberation Serif" pitchFamily="18"/>
              </a:rPr>
              <a:t>u</a:t>
            </a:r>
            <a:r>
              <a:rPr lang="es-AR">
                <a:latin typeface="Liberation Serif" pitchFamily="18"/>
              </a:rPr>
              <a:t>=</a:t>
            </a:r>
            <a:r>
              <a:rPr lang="es-AR" b="1">
                <a:latin typeface="Liberation Serif" pitchFamily="18"/>
              </a:rPr>
              <a:t>v</a:t>
            </a:r>
            <a:r>
              <a:rPr lang="es-AR">
                <a:latin typeface="Liberation Serif" pitchFamily="18"/>
              </a:rPr>
              <a:t>, y, para </a:t>
            </a:r>
            <a:r>
              <a:rPr lang="es-AR" b="1">
                <a:latin typeface="Liberation Serif" pitchFamily="18"/>
              </a:rPr>
              <a:t>w</a:t>
            </a:r>
            <a:r>
              <a:rPr lang="es-AR">
                <a:latin typeface="Liberation Serif" pitchFamily="18"/>
              </a:rPr>
              <a:t>, cuando(A-λI)</a:t>
            </a:r>
            <a:r>
              <a:rPr lang="es-AR" b="1">
                <a:latin typeface="Liberation Serif" pitchFamily="18"/>
              </a:rPr>
              <a:t>w=u</a:t>
            </a:r>
            <a:r>
              <a:rPr lang="es-AR">
                <a:latin typeface="Liberation Serif" pitchFamily="18"/>
              </a:rPr>
              <a:t>. Luego, </a:t>
            </a:r>
            <a:r>
              <a:rPr lang="es-AR" b="1">
                <a:latin typeface="Liberation Serif" pitchFamily="18"/>
              </a:rPr>
              <a:t>u</a:t>
            </a:r>
            <a:r>
              <a:rPr lang="es-AR">
                <a:latin typeface="Liberation Serif" pitchFamily="18"/>
              </a:rPr>
              <a:t>=(1,1,0) y </a:t>
            </a:r>
            <a:r>
              <a:rPr lang="es-AR" b="1">
                <a:latin typeface="Liberation Serif" pitchFamily="18"/>
              </a:rPr>
              <a:t>w</a:t>
            </a:r>
            <a:r>
              <a:rPr lang="es-AR">
                <a:latin typeface="Liberation Serif" pitchFamily="18"/>
              </a:rPr>
              <a:t>=(1,-1/5,1/5)</a:t>
            </a: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 l="25967" t="36291" r="30325" b="29055"/>
          <a:stretch>
            <a:fillRect/>
          </a:stretch>
        </p:blipFill>
        <p:spPr>
          <a:xfrm>
            <a:off x="5101200" y="1728360"/>
            <a:ext cx="3754800" cy="22323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adroTexto 4"/>
          <p:cNvSpPr txBox="1"/>
          <p:nvPr/>
        </p:nvSpPr>
        <p:spPr>
          <a:xfrm>
            <a:off x="6336000" y="2304360"/>
            <a:ext cx="1944000" cy="11876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AR" sz="2600" b="0" i="0" u="none" strike="noStrike" kern="1200" cap="none">
                <a:ln>
                  <a:noFill/>
                </a:ln>
                <a:latin typeface="Liberation Serif" pitchFamily="18"/>
                <a:ea typeface="DejaVu Sans" pitchFamily="2"/>
                <a:cs typeface="DejaVu Sans" pitchFamily="2"/>
              </a:rPr>
              <a:t> 2       1       6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AR" sz="2600" b="0" i="0" u="none" strike="noStrike" kern="1200" cap="none">
                <a:ln>
                  <a:noFill/>
                </a:ln>
                <a:latin typeface="Liberation Serif" pitchFamily="18"/>
                <a:ea typeface="DejaVu Sans" pitchFamily="2"/>
                <a:cs typeface="DejaVu Sans" pitchFamily="2"/>
              </a:rPr>
              <a:t> 0       2       5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AR" sz="2600" b="0" i="0" u="none" strike="noStrike" kern="1200" cap="none">
                <a:ln>
                  <a:noFill/>
                </a:ln>
                <a:latin typeface="Liberation Serif" pitchFamily="18"/>
                <a:ea typeface="DejaVu Sans" pitchFamily="2"/>
                <a:cs typeface="DejaVu Sans" pitchFamily="2"/>
              </a:rPr>
              <a:t> 0       0       2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s-AR"/>
              <a:t>Sistemas de Ecuaciones</a:t>
            </a:r>
            <a:br>
              <a:rPr lang="es-AR"/>
            </a:br>
            <a:r>
              <a:rPr lang="es-AR"/>
              <a:t>Diferenciales</a:t>
            </a:r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4294967295"/>
          </p:nvPr>
        </p:nvSpPr>
        <p:spPr>
          <a:xfrm>
            <a:off x="576360" y="1563480"/>
            <a:ext cx="9071640" cy="5348520"/>
          </a:xfrm>
        </p:spPr>
        <p:txBody>
          <a:bodyPr/>
          <a:lstStyle/>
          <a:p>
            <a:pPr lvl="0"/>
            <a:endParaRPr lang="es-AR">
              <a:latin typeface="Liberation Serif" pitchFamily="18"/>
            </a:endParaRPr>
          </a:p>
          <a:p>
            <a:pPr lvl="0"/>
            <a:r>
              <a:rPr lang="es-AR">
                <a:latin typeface="Liberation Serif" pitchFamily="18"/>
              </a:rPr>
              <a:t>Las soluciones particulares son</a:t>
            </a:r>
          </a:p>
          <a:p>
            <a:pPr lvl="0"/>
            <a:r>
              <a:rPr lang="es-AR" b="1">
                <a:latin typeface="Liberation Serif" pitchFamily="18"/>
              </a:rPr>
              <a:t>y</a:t>
            </a:r>
            <a:r>
              <a:rPr lang="es-AR" b="1" baseline="-33000">
                <a:latin typeface="Liberation Serif" pitchFamily="18"/>
              </a:rPr>
              <a:t>1</a:t>
            </a:r>
            <a:r>
              <a:rPr lang="es-AR" b="1">
                <a:latin typeface="Liberation Serif" pitchFamily="18"/>
              </a:rPr>
              <a:t>(x)</a:t>
            </a:r>
            <a:r>
              <a:rPr lang="es-AR">
                <a:latin typeface="Liberation Serif" pitchFamily="18"/>
              </a:rPr>
              <a:t>=(1,0,0,)</a:t>
            </a:r>
            <a:r>
              <a:rPr lang="es-AR" baseline="33000">
                <a:latin typeface="Liberation Serif" pitchFamily="18"/>
              </a:rPr>
              <a:t>t</a:t>
            </a:r>
            <a:r>
              <a:rPr lang="es-AR">
                <a:latin typeface="Liberation Serif" pitchFamily="18"/>
              </a:rPr>
              <a:t>e</a:t>
            </a:r>
            <a:r>
              <a:rPr lang="es-AR" baseline="33000">
                <a:latin typeface="Liberation Serif" pitchFamily="18"/>
              </a:rPr>
              <a:t>2x</a:t>
            </a:r>
          </a:p>
          <a:p>
            <a:pPr lvl="0"/>
            <a:r>
              <a:rPr lang="es-AR" b="1">
                <a:latin typeface="Liberation Serif" pitchFamily="18"/>
              </a:rPr>
              <a:t>y</a:t>
            </a:r>
            <a:r>
              <a:rPr lang="es-AR" b="1" baseline="-33000">
                <a:latin typeface="Liberation Serif" pitchFamily="18"/>
              </a:rPr>
              <a:t>2</a:t>
            </a:r>
            <a:r>
              <a:rPr lang="es-AR" b="1">
                <a:latin typeface="Liberation Serif" pitchFamily="18"/>
              </a:rPr>
              <a:t>(x)</a:t>
            </a:r>
            <a:r>
              <a:rPr lang="es-AR">
                <a:latin typeface="Liberation Serif" pitchFamily="18"/>
              </a:rPr>
              <a:t>=[(1,0,0)</a:t>
            </a:r>
            <a:r>
              <a:rPr lang="es-AR" baseline="33000">
                <a:latin typeface="Liberation Serif" pitchFamily="18"/>
              </a:rPr>
              <a:t>t</a:t>
            </a:r>
            <a:r>
              <a:rPr lang="es-AR">
                <a:latin typeface="Liberation Serif" pitchFamily="18"/>
              </a:rPr>
              <a:t>x+(1,1,0)</a:t>
            </a:r>
            <a:r>
              <a:rPr lang="es-AR" baseline="33000">
                <a:latin typeface="Liberation Serif" pitchFamily="18"/>
              </a:rPr>
              <a:t>t</a:t>
            </a:r>
            <a:r>
              <a:rPr lang="es-AR">
                <a:latin typeface="Liberation Serif" pitchFamily="18"/>
              </a:rPr>
              <a:t>]e</a:t>
            </a:r>
            <a:r>
              <a:rPr lang="es-AR" baseline="33000">
                <a:latin typeface="Liberation Serif" pitchFamily="18"/>
              </a:rPr>
              <a:t>2x</a:t>
            </a:r>
          </a:p>
          <a:p>
            <a:pPr lvl="0"/>
            <a:r>
              <a:rPr lang="es-AR" b="1">
                <a:latin typeface="Liberation Serif" pitchFamily="18"/>
              </a:rPr>
              <a:t>y</a:t>
            </a:r>
            <a:r>
              <a:rPr lang="es-AR" b="1" baseline="-33000">
                <a:latin typeface="Liberation Serif" pitchFamily="18"/>
              </a:rPr>
              <a:t>3</a:t>
            </a:r>
            <a:r>
              <a:rPr lang="es-AR" b="1">
                <a:latin typeface="Liberation Serif" pitchFamily="18"/>
              </a:rPr>
              <a:t>(x)</a:t>
            </a:r>
            <a:r>
              <a:rPr lang="es-AR">
                <a:latin typeface="Liberation Serif" pitchFamily="18"/>
              </a:rPr>
              <a:t>=[(1,0,0)</a:t>
            </a:r>
            <a:r>
              <a:rPr lang="es-AR" baseline="33000">
                <a:latin typeface="Liberation Serif" pitchFamily="18"/>
              </a:rPr>
              <a:t>t</a:t>
            </a:r>
            <a:r>
              <a:rPr lang="es-AR">
                <a:latin typeface="Liberation Serif" pitchFamily="18"/>
              </a:rPr>
              <a:t>(x</a:t>
            </a:r>
            <a:r>
              <a:rPr lang="es-AR" baseline="33000">
                <a:latin typeface="Liberation Serif" pitchFamily="18"/>
              </a:rPr>
              <a:t>2</a:t>
            </a:r>
            <a:r>
              <a:rPr lang="es-AR">
                <a:latin typeface="Liberation Serif" pitchFamily="18"/>
              </a:rPr>
              <a:t>/2)+(1,1,0)</a:t>
            </a:r>
            <a:r>
              <a:rPr lang="es-AR" baseline="33000">
                <a:latin typeface="Liberation Serif" pitchFamily="18"/>
              </a:rPr>
              <a:t>t</a:t>
            </a:r>
            <a:r>
              <a:rPr lang="es-AR">
                <a:latin typeface="Liberation Serif" pitchFamily="18"/>
              </a:rPr>
              <a:t>x+(1,-1/5,1/5)</a:t>
            </a:r>
            <a:r>
              <a:rPr lang="es-AR" baseline="33000">
                <a:latin typeface="Liberation Serif" pitchFamily="18"/>
              </a:rPr>
              <a:t>t</a:t>
            </a:r>
            <a:r>
              <a:rPr lang="es-AR">
                <a:latin typeface="Liberation Serif" pitchFamily="18"/>
              </a:rPr>
              <a:t>]e</a:t>
            </a:r>
            <a:r>
              <a:rPr lang="es-AR" baseline="33000">
                <a:latin typeface="Liberation Serif" pitchFamily="18"/>
              </a:rPr>
              <a:t>2x</a:t>
            </a:r>
          </a:p>
          <a:p>
            <a:pPr lvl="0"/>
            <a:r>
              <a:rPr lang="es-AR">
                <a:latin typeface="Liberation Serif" pitchFamily="18"/>
              </a:rPr>
              <a:t>Luego, la solución general es</a:t>
            </a:r>
          </a:p>
          <a:p>
            <a:pPr lvl="0"/>
            <a:r>
              <a:rPr lang="es-AR" b="1">
                <a:latin typeface="Liberation Serif" pitchFamily="18"/>
              </a:rPr>
              <a:t>y(x)</a:t>
            </a:r>
            <a:r>
              <a:rPr lang="es-AR">
                <a:latin typeface="Liberation Serif" pitchFamily="18"/>
              </a:rPr>
              <a:t>=C</a:t>
            </a:r>
            <a:r>
              <a:rPr lang="es-AR" baseline="-33000">
                <a:latin typeface="Liberation Serif" pitchFamily="18"/>
              </a:rPr>
              <a:t>1</a:t>
            </a:r>
            <a:r>
              <a:rPr lang="es-AR" b="1">
                <a:latin typeface="Liberation Serif" pitchFamily="18"/>
              </a:rPr>
              <a:t>y</a:t>
            </a:r>
            <a:r>
              <a:rPr lang="es-AR" b="1" baseline="-33000">
                <a:latin typeface="Liberation Serif" pitchFamily="18"/>
              </a:rPr>
              <a:t>1</a:t>
            </a:r>
            <a:r>
              <a:rPr lang="es-AR" b="1">
                <a:latin typeface="Liberation Serif" pitchFamily="18"/>
              </a:rPr>
              <a:t>(x)</a:t>
            </a:r>
            <a:r>
              <a:rPr lang="es-AR">
                <a:latin typeface="Liberation Serif" pitchFamily="18"/>
              </a:rPr>
              <a:t>+C</a:t>
            </a:r>
            <a:r>
              <a:rPr lang="es-AR" baseline="-33000">
                <a:latin typeface="Liberation Serif" pitchFamily="18"/>
              </a:rPr>
              <a:t>2</a:t>
            </a:r>
            <a:r>
              <a:rPr lang="es-AR" b="1">
                <a:latin typeface="Liberation Serif" pitchFamily="18"/>
              </a:rPr>
              <a:t>y</a:t>
            </a:r>
            <a:r>
              <a:rPr lang="es-AR" b="1" baseline="-33000">
                <a:latin typeface="Liberation Serif" pitchFamily="18"/>
              </a:rPr>
              <a:t>2</a:t>
            </a:r>
            <a:r>
              <a:rPr lang="es-AR" b="1">
                <a:latin typeface="Liberation Serif" pitchFamily="18"/>
              </a:rPr>
              <a:t>(x)</a:t>
            </a:r>
            <a:r>
              <a:rPr lang="es-AR">
                <a:latin typeface="Liberation Serif" pitchFamily="18"/>
              </a:rPr>
              <a:t>+C</a:t>
            </a:r>
            <a:r>
              <a:rPr lang="es-AR" baseline="-33000">
                <a:latin typeface="Liberation Serif" pitchFamily="18"/>
              </a:rPr>
              <a:t>3</a:t>
            </a:r>
            <a:r>
              <a:rPr lang="es-AR" b="1">
                <a:latin typeface="Liberation Serif" pitchFamily="18"/>
              </a:rPr>
              <a:t>y</a:t>
            </a:r>
            <a:r>
              <a:rPr lang="es-AR" b="1" baseline="-33000">
                <a:latin typeface="Liberation Serif" pitchFamily="18"/>
              </a:rPr>
              <a:t>3</a:t>
            </a:r>
            <a:r>
              <a:rPr lang="es-AR" b="1">
                <a:latin typeface="Liberation Serif" pitchFamily="18"/>
              </a:rPr>
              <a:t>(x)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1296360" y="642600"/>
            <a:ext cx="7199640" cy="1661399"/>
          </a:xfrm>
        </p:spPr>
        <p:txBody>
          <a:bodyPr/>
          <a:lstStyle/>
          <a:p>
            <a:pPr lvl="0"/>
            <a:r>
              <a:rPr lang="es-AR"/>
              <a:t>Gracias, vuelva prontos!</a:t>
            </a:r>
          </a:p>
        </p:txBody>
      </p:sp>
      <p:pic>
        <p:nvPicPr>
          <p:cNvPr id="3" name="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2793600" y="2246760"/>
            <a:ext cx="4226399" cy="423324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uadroTexto 3"/>
          <p:cNvSpPr txBox="1"/>
          <p:nvPr/>
        </p:nvSpPr>
        <p:spPr>
          <a:xfrm>
            <a:off x="1186560" y="6213240"/>
            <a:ext cx="181822" cy="621793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AR" sz="1800" b="1" i="0" u="sng" strike="noStrike" kern="1200" cap="none" dirty="0">
              <a:ln>
                <a:noFill/>
              </a:ln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DejaVu Sans" pitchFamily="2"/>
            </a:endParaRP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AR" sz="1800" b="0" i="0" u="none" strike="noStrike" kern="1200" cap="none" dirty="0">
              <a:ln>
                <a:noFill/>
              </a:ln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623212" y="6255150"/>
            <a:ext cx="67412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0"/>
              </a:spcBef>
            </a:pPr>
            <a:r>
              <a:rPr lang="es-AR" b="1" u="sng" dirty="0" smtClean="0">
                <a:ea typeface="DejaVu Sans" pitchFamily="2"/>
                <a:cs typeface="DejaVu Sans" pitchFamily="2"/>
              </a:rPr>
              <a:t>Bibliografía</a:t>
            </a:r>
          </a:p>
          <a:p>
            <a:pPr lvl="0">
              <a:spcBef>
                <a:spcPts val="0"/>
              </a:spcBef>
            </a:pPr>
            <a:r>
              <a:rPr lang="es-AR" b="1" u="sng" dirty="0" smtClean="0">
                <a:ea typeface="DejaVu Sans" pitchFamily="2"/>
                <a:cs typeface="DejaVu Sans" pitchFamily="2"/>
                <a:hlinkClick r:id="rId4"/>
              </a:rPr>
              <a:t>http://www.dmae.upct.es/~jose/ayedo/temas.pdf   </a:t>
            </a:r>
            <a:endParaRPr lang="es-AR" dirty="0" smtClean="0">
              <a:ea typeface="DejaVu Sans" pitchFamily="2"/>
              <a:cs typeface="DejaVu Sans" pitchFamily="2"/>
              <a:hlinkClick r:id="rId4"/>
            </a:endParaRPr>
          </a:p>
          <a:p>
            <a:pPr lvl="0">
              <a:spcBef>
                <a:spcPts val="0"/>
              </a:spcBef>
            </a:pPr>
            <a:r>
              <a:rPr lang="es-AR" b="1" u="sng" dirty="0" smtClean="0">
                <a:ea typeface="DejaVu Sans" pitchFamily="2"/>
                <a:cs typeface="DejaVu Sans" pitchFamily="2"/>
                <a:hlinkClick r:id="rId5"/>
              </a:rPr>
              <a:t>http://www.dma.fi.upm.es/personal/mreyes/Analisis/Teoria/14SistLineales.pdf</a:t>
            </a:r>
          </a:p>
          <a:p>
            <a:endParaRPr lang="es-A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s-AR"/>
              <a:t>¿Qué es una ecuación </a:t>
            </a:r>
            <a:br>
              <a:rPr lang="es-AR"/>
            </a:br>
            <a:r>
              <a:rPr lang="es-AR"/>
              <a:t>diferencial?</a:t>
            </a:r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 algn="l"/>
            <a:r>
              <a:rPr lang="es-AR">
                <a:latin typeface="Liberation Serif" pitchFamily="18"/>
              </a:rPr>
              <a:t>Algunos tipos de ED de interés son</a:t>
            </a:r>
          </a:p>
          <a:p>
            <a:pPr lvl="0" algn="l">
              <a:buSzPct val="45000"/>
              <a:buFont typeface="StarSymbol"/>
              <a:buChar char="●"/>
            </a:pPr>
            <a:r>
              <a:rPr lang="es-AR">
                <a:latin typeface="Liberation Serif" pitchFamily="18"/>
              </a:rPr>
              <a:t>y</a:t>
            </a:r>
            <a:r>
              <a:rPr lang="es-AR" baseline="33000">
                <a:latin typeface="Liberation Serif" pitchFamily="18"/>
              </a:rPr>
              <a:t>(n)</a:t>
            </a:r>
            <a:r>
              <a:rPr lang="es-AR">
                <a:latin typeface="Liberation Serif" pitchFamily="18"/>
              </a:rPr>
              <a:t>=f(x,y,…,y</a:t>
            </a:r>
            <a:r>
              <a:rPr lang="es-AR" baseline="33000">
                <a:latin typeface="Liberation Serif" pitchFamily="18"/>
              </a:rPr>
              <a:t>(n-1)</a:t>
            </a:r>
            <a:r>
              <a:rPr lang="es-AR">
                <a:latin typeface="Liberation Serif" pitchFamily="18"/>
              </a:rPr>
              <a:t>) (resuelta)</a:t>
            </a:r>
          </a:p>
          <a:p>
            <a:pPr lvl="0" algn="l">
              <a:buSzPct val="45000"/>
              <a:buFont typeface="StarSymbol"/>
              <a:buChar char="●"/>
            </a:pPr>
            <a:endParaRPr lang="es-AR" baseline="33000">
              <a:latin typeface="Liberation Serif" pitchFamily="18"/>
            </a:endParaRPr>
          </a:p>
          <a:p>
            <a:pPr lvl="0" algn="l">
              <a:buSzPct val="45000"/>
              <a:buFont typeface="StarSymbol"/>
              <a:buChar char="●"/>
            </a:pPr>
            <a:r>
              <a:rPr lang="es-AR">
                <a:latin typeface="Liberation Serif" pitchFamily="18"/>
              </a:rPr>
              <a:t>F(y,y’,…,y</a:t>
            </a:r>
            <a:r>
              <a:rPr lang="es-AR" baseline="33000">
                <a:latin typeface="Liberation Serif" pitchFamily="18"/>
              </a:rPr>
              <a:t>(n)</a:t>
            </a:r>
            <a:r>
              <a:rPr lang="es-AR">
                <a:latin typeface="Liberation Serif" pitchFamily="18"/>
              </a:rPr>
              <a:t>)=0 (autónoma)</a:t>
            </a:r>
          </a:p>
          <a:p>
            <a:pPr lvl="0" algn="l">
              <a:buSzPct val="45000"/>
              <a:buFont typeface="StarSymbol"/>
              <a:buChar char="●"/>
            </a:pPr>
            <a:endParaRPr lang="es-AR">
              <a:latin typeface="Liberation Serif" pitchFamily="18"/>
            </a:endParaRPr>
          </a:p>
          <a:p>
            <a:pPr lvl="0" algn="l">
              <a:buSzPct val="45000"/>
              <a:buFont typeface="StarSymbol"/>
              <a:buChar char="●"/>
            </a:pPr>
            <a:r>
              <a:rPr lang="es-AR">
                <a:latin typeface="Liberation Serif" pitchFamily="18"/>
              </a:rPr>
              <a:t>a</a:t>
            </a:r>
            <a:r>
              <a:rPr lang="es-AR" baseline="-33000">
                <a:latin typeface="Liberation Serif" pitchFamily="18"/>
              </a:rPr>
              <a:t>n</a:t>
            </a:r>
            <a:r>
              <a:rPr lang="es-AR">
                <a:latin typeface="Liberation Serif" pitchFamily="18"/>
              </a:rPr>
              <a:t>(x)y</a:t>
            </a:r>
            <a:r>
              <a:rPr lang="es-AR" baseline="33000">
                <a:latin typeface="Liberation Serif" pitchFamily="18"/>
              </a:rPr>
              <a:t>(n)</a:t>
            </a:r>
            <a:r>
              <a:rPr lang="es-AR">
                <a:latin typeface="Liberation Serif" pitchFamily="18"/>
              </a:rPr>
              <a:t>+...+a</a:t>
            </a:r>
            <a:r>
              <a:rPr lang="es-AR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(x)y’+a</a:t>
            </a:r>
            <a:r>
              <a:rPr lang="es-AR" baseline="-33000">
                <a:latin typeface="Liberation Serif" pitchFamily="18"/>
              </a:rPr>
              <a:t>o</a:t>
            </a:r>
            <a:r>
              <a:rPr lang="es-AR">
                <a:latin typeface="Liberation Serif" pitchFamily="18"/>
              </a:rPr>
              <a:t>(x)y=b(x) (lineal)</a:t>
            </a:r>
          </a:p>
          <a:p>
            <a:pPr lvl="0" algn="l">
              <a:buSzPct val="45000"/>
              <a:buFont typeface="StarSymbol"/>
              <a:buChar char="●"/>
            </a:pPr>
            <a:endParaRPr lang="es-A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s-AR"/>
              <a:t>Ecuaciones Diferenciales</a:t>
            </a:r>
            <a:br>
              <a:rPr lang="es-AR"/>
            </a:br>
            <a:r>
              <a:rPr lang="es-AR"/>
              <a:t>de orden uno</a:t>
            </a:r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 algn="l"/>
            <a:endParaRPr lang="es-AR">
              <a:latin typeface="Liberation Serif" pitchFamily="18"/>
            </a:endParaRPr>
          </a:p>
          <a:p>
            <a:pPr lvl="0" algn="l"/>
            <a:endParaRPr lang="es-AR"/>
          </a:p>
        </p:txBody>
      </p:sp>
      <p:sp>
        <p:nvSpPr>
          <p:cNvPr id="4" name="CuadroTexto 3"/>
          <p:cNvSpPr txBox="1"/>
          <p:nvPr/>
        </p:nvSpPr>
        <p:spPr>
          <a:xfrm>
            <a:off x="792000" y="3671999"/>
            <a:ext cx="1693262" cy="1064222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AR" sz="2200" b="0" i="0" u="none" strike="noStrike" kern="1200" cap="none" dirty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Ecuaciones </a:t>
            </a:r>
            <a:endParaRPr lang="es-AR" sz="2200" b="0" i="0" u="none" strike="noStrike" kern="1200" cap="none" dirty="0" smtClean="0">
              <a:ln>
                <a:noFill/>
              </a:ln>
              <a:latin typeface="Liberation Sans" pitchFamily="18"/>
              <a:ea typeface="DejaVu Sans" pitchFamily="2"/>
              <a:cs typeface="DejaVu Sans" pitchFamily="2"/>
            </a:endParaRP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AR" sz="2200" b="0" i="0" u="none" strike="noStrike" kern="1200" cap="none" dirty="0" smtClean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diferenciales 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AR" sz="2200" b="0" i="0" u="none" strike="noStrike" kern="1200" cap="none" dirty="0" smtClean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de </a:t>
            </a:r>
            <a:r>
              <a:rPr lang="es-AR" sz="2200" b="0" i="0" u="none" strike="noStrike" kern="1200" cap="none" dirty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orden 1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024000" y="2232000"/>
            <a:ext cx="1301936" cy="739774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AR" sz="2200" b="0" i="0" u="none" strike="noStrike" kern="1200" cap="none" dirty="0" smtClean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Variables 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AR" sz="2200" b="0" i="0" u="none" strike="noStrike" kern="1200" cap="none" dirty="0" smtClean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separadas</a:t>
            </a:r>
            <a:endParaRPr lang="es-AR" sz="2200" b="0" i="0" u="none" strike="noStrike" kern="1200" cap="none" dirty="0">
              <a:ln>
                <a:noFill/>
              </a:ln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024000" y="3960000"/>
            <a:ext cx="1296000" cy="4028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AR" sz="2200" b="0" i="0" u="none" strike="noStrike" kern="1200" cap="none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Lineales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3024000" y="5256000"/>
            <a:ext cx="1296000" cy="4028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AR" sz="2200" b="0" i="0" u="none" strike="noStrike" kern="1200" cap="none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Exactas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5688000" y="5980680"/>
            <a:ext cx="2160000" cy="7153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AR" sz="2200" b="0" i="0" u="none" strike="noStrike" kern="1200" cap="none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Factor integrante</a:t>
            </a:r>
          </a:p>
        </p:txBody>
      </p:sp>
      <p:cxnSp>
        <p:nvCxnSpPr>
          <p:cNvPr id="9" name="Conector angular 8"/>
          <p:cNvCxnSpPr>
            <a:stCxn id="4" idx="3"/>
            <a:endCxn id="5" idx="1"/>
          </p:cNvCxnSpPr>
          <p:nvPr/>
        </p:nvCxnSpPr>
        <p:spPr>
          <a:xfrm flipV="1">
            <a:off x="2485262" y="2601887"/>
            <a:ext cx="538738" cy="1602223"/>
          </a:xfrm>
          <a:prstGeom prst="bentConnector3">
            <a:avLst>
              <a:gd name="adj1" fmla="val 50000"/>
            </a:avLst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10" name="Conector angular 9"/>
          <p:cNvCxnSpPr>
            <a:stCxn id="4" idx="3"/>
            <a:endCxn id="7" idx="1"/>
          </p:cNvCxnSpPr>
          <p:nvPr/>
        </p:nvCxnSpPr>
        <p:spPr>
          <a:xfrm>
            <a:off x="2485262" y="4204110"/>
            <a:ext cx="538738" cy="1253310"/>
          </a:xfrm>
          <a:prstGeom prst="bentConnector3">
            <a:avLst>
              <a:gd name="adj1" fmla="val 50000"/>
            </a:avLst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11" name="Conector angular 10"/>
          <p:cNvCxnSpPr>
            <a:stCxn id="4" idx="3"/>
          </p:cNvCxnSpPr>
          <p:nvPr/>
        </p:nvCxnSpPr>
        <p:spPr>
          <a:xfrm flipV="1">
            <a:off x="2485262" y="4195401"/>
            <a:ext cx="538738" cy="8709"/>
          </a:xfrm>
          <a:prstGeom prst="bentConnector3">
            <a:avLst>
              <a:gd name="adj1" fmla="val 50000"/>
            </a:avLst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12" name="Conector angular 11"/>
          <p:cNvCxnSpPr>
            <a:stCxn id="7" idx="3"/>
            <a:endCxn id="8" idx="1"/>
          </p:cNvCxnSpPr>
          <p:nvPr/>
        </p:nvCxnSpPr>
        <p:spPr>
          <a:xfrm>
            <a:off x="4320000" y="5457420"/>
            <a:ext cx="1368000" cy="880920"/>
          </a:xfrm>
          <a:prstGeom prst="bentConnector3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13" name="Conector angular 12"/>
          <p:cNvCxnSpPr/>
          <p:nvPr/>
        </p:nvCxnSpPr>
        <p:spPr>
          <a:xfrm>
            <a:off x="4320000" y="4172400"/>
            <a:ext cx="1352880" cy="1800"/>
          </a:xfrm>
          <a:prstGeom prst="bentConnector3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14" name="Conector angular 13"/>
          <p:cNvCxnSpPr/>
          <p:nvPr/>
        </p:nvCxnSpPr>
        <p:spPr>
          <a:xfrm>
            <a:off x="4335120" y="2518200"/>
            <a:ext cx="1352880" cy="1800"/>
          </a:xfrm>
          <a:prstGeom prst="bentConnector3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sp>
        <p:nvSpPr>
          <p:cNvPr id="15" name="CuadroTexto 14"/>
          <p:cNvSpPr txBox="1"/>
          <p:nvPr/>
        </p:nvSpPr>
        <p:spPr>
          <a:xfrm>
            <a:off x="5688000" y="3888000"/>
            <a:ext cx="1440000" cy="4273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AR" sz="1800" b="0" i="0" u="none" strike="noStrike" kern="1200" cap="none">
              <a:ln>
                <a:noFill/>
              </a:ln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cxnSp>
        <p:nvCxnSpPr>
          <p:cNvPr id="16" name="Conector angular 15"/>
          <p:cNvCxnSpPr/>
          <p:nvPr/>
        </p:nvCxnSpPr>
        <p:spPr>
          <a:xfrm>
            <a:off x="4320000" y="4173480"/>
            <a:ext cx="1352880" cy="1799"/>
          </a:xfrm>
          <a:prstGeom prst="bentConnector3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sp>
        <p:nvSpPr>
          <p:cNvPr id="17" name="CuadroTexto 16"/>
          <p:cNvSpPr txBox="1"/>
          <p:nvPr/>
        </p:nvSpPr>
        <p:spPr>
          <a:xfrm>
            <a:off x="5688000" y="3960000"/>
            <a:ext cx="2160000" cy="4028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AR" sz="2200" b="0" i="0" u="none" strike="noStrike" kern="1200" cap="none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y’(x)+p(x)y=q(x)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5760000" y="2304000"/>
            <a:ext cx="2304000" cy="43200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AR" sz="2200" b="0" i="0" u="none" strike="noStrike" kern="1200" cap="none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y’(x)=f(y(x)).g(x)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7992000" y="3456000"/>
            <a:ext cx="1583640" cy="3463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AR" sz="1800" b="0" i="0" u="none" strike="noStrike" kern="1200" cap="none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Homogénea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7992000" y="4581719"/>
            <a:ext cx="1583640" cy="6022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AR" sz="1800" b="0" i="0" u="none" strike="noStrike" kern="1200" cap="none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No homogénea</a:t>
            </a:r>
          </a:p>
        </p:txBody>
      </p:sp>
      <p:cxnSp>
        <p:nvCxnSpPr>
          <p:cNvPr id="21" name="Conector angular 20"/>
          <p:cNvCxnSpPr/>
          <p:nvPr/>
        </p:nvCxnSpPr>
        <p:spPr>
          <a:xfrm flipH="1" flipV="1">
            <a:off x="8783640" y="3802320"/>
            <a:ext cx="180" cy="420299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22" name="Conector angular 21"/>
          <p:cNvCxnSpPr>
            <a:stCxn id="17" idx="3"/>
            <a:endCxn id="20" idx="0"/>
          </p:cNvCxnSpPr>
          <p:nvPr/>
        </p:nvCxnSpPr>
        <p:spPr>
          <a:xfrm>
            <a:off x="7848000" y="4161420"/>
            <a:ext cx="935820" cy="420299"/>
          </a:xfrm>
          <a:prstGeom prst="bentConnector2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23" name="Conector angular 22"/>
          <p:cNvCxnSpPr/>
          <p:nvPr/>
        </p:nvCxnSpPr>
        <p:spPr>
          <a:xfrm>
            <a:off x="4320000" y="5458320"/>
            <a:ext cx="1352880" cy="1800"/>
          </a:xfrm>
          <a:prstGeom prst="bentConnector3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sp>
        <p:nvSpPr>
          <p:cNvPr id="24" name="CuadroTexto 23"/>
          <p:cNvSpPr txBox="1"/>
          <p:nvPr/>
        </p:nvSpPr>
        <p:spPr>
          <a:xfrm>
            <a:off x="5672880" y="5198040"/>
            <a:ext cx="2448000" cy="4993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AR" sz="2200" b="0" i="0" u="none" strike="noStrike" kern="1200" cap="none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rPr>
              <a:t>M(x,y)+y’N(x,y)=0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s-AR"/>
              <a:t>Sistemas de Ecuaciones</a:t>
            </a:r>
            <a:br>
              <a:rPr lang="es-AR"/>
            </a:br>
            <a:r>
              <a:rPr lang="es-AR"/>
              <a:t>Diferenciales</a:t>
            </a:r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4294967295"/>
          </p:nvPr>
        </p:nvSpPr>
        <p:spPr>
          <a:xfrm>
            <a:off x="503999" y="1805039"/>
            <a:ext cx="9071640" cy="4384440"/>
          </a:xfrm>
        </p:spPr>
        <p:txBody>
          <a:bodyPr>
            <a:normAutofit lnSpcReduction="10000"/>
          </a:bodyPr>
          <a:lstStyle/>
          <a:p>
            <a:pPr lvl="0" algn="l"/>
            <a:endParaRPr lang="es-AR">
              <a:latin typeface="Liberation Serif" pitchFamily="18"/>
            </a:endParaRPr>
          </a:p>
          <a:p>
            <a:pPr lvl="0" algn="l"/>
            <a:r>
              <a:rPr lang="es-AR">
                <a:latin typeface="Liberation Serif" pitchFamily="18"/>
              </a:rPr>
              <a:t>Un SED es una expresión de la forma</a:t>
            </a:r>
          </a:p>
          <a:p>
            <a:pPr lvl="0" algn="l"/>
            <a:r>
              <a:rPr lang="es-AR">
                <a:latin typeface="Liberation Serif" pitchFamily="18"/>
              </a:rPr>
              <a:t>F</a:t>
            </a:r>
            <a:r>
              <a:rPr lang="es-AR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(x,y</a:t>
            </a:r>
            <a:r>
              <a:rPr lang="es-AR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,y</a:t>
            </a:r>
            <a:r>
              <a:rPr lang="es-AR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’,...,y</a:t>
            </a:r>
            <a:r>
              <a:rPr lang="es-AR" baseline="-33000">
                <a:latin typeface="Liberation Serif" pitchFamily="18"/>
              </a:rPr>
              <a:t>1</a:t>
            </a:r>
            <a:r>
              <a:rPr lang="es-AR" baseline="33000">
                <a:latin typeface="Liberation Serif" pitchFamily="18"/>
              </a:rPr>
              <a:t>(n)</a:t>
            </a:r>
            <a:r>
              <a:rPr lang="es-AR">
                <a:latin typeface="Liberation Serif" pitchFamily="18"/>
              </a:rPr>
              <a:t>,...,y</a:t>
            </a:r>
            <a:r>
              <a:rPr lang="es-AR" baseline="-33000">
                <a:latin typeface="Liberation Serif" pitchFamily="18"/>
              </a:rPr>
              <a:t>m</a:t>
            </a:r>
            <a:r>
              <a:rPr lang="es-AR">
                <a:latin typeface="Liberation Serif" pitchFamily="18"/>
              </a:rPr>
              <a:t>,y</a:t>
            </a:r>
            <a:r>
              <a:rPr lang="es-AR" baseline="-33000">
                <a:latin typeface="Liberation Serif" pitchFamily="18"/>
              </a:rPr>
              <a:t>m</a:t>
            </a:r>
            <a:r>
              <a:rPr lang="es-AR">
                <a:latin typeface="Liberation Serif" pitchFamily="18"/>
              </a:rPr>
              <a:t>’,...,y</a:t>
            </a:r>
            <a:r>
              <a:rPr lang="es-AR" baseline="-33000">
                <a:latin typeface="Liberation Serif" pitchFamily="18"/>
              </a:rPr>
              <a:t>m</a:t>
            </a:r>
            <a:r>
              <a:rPr lang="es-AR" baseline="33000">
                <a:latin typeface="Liberation Serif" pitchFamily="18"/>
              </a:rPr>
              <a:t>(n)</a:t>
            </a:r>
            <a:r>
              <a:rPr lang="es-AR">
                <a:latin typeface="Liberation Serif" pitchFamily="18"/>
              </a:rPr>
              <a:t>)=0</a:t>
            </a:r>
          </a:p>
          <a:p>
            <a:pPr lvl="0" algn="l"/>
            <a:r>
              <a:rPr lang="es-AR">
                <a:latin typeface="Liberation Serif" pitchFamily="18"/>
              </a:rPr>
              <a:t>.</a:t>
            </a:r>
          </a:p>
          <a:p>
            <a:pPr lvl="0" algn="l"/>
            <a:r>
              <a:rPr lang="es-AR">
                <a:latin typeface="Liberation Serif" pitchFamily="18"/>
              </a:rPr>
              <a:t>.</a:t>
            </a:r>
          </a:p>
          <a:p>
            <a:pPr lvl="0" algn="l"/>
            <a:r>
              <a:rPr lang="es-AR">
                <a:latin typeface="Liberation Serif" pitchFamily="18"/>
              </a:rPr>
              <a:t>.</a:t>
            </a:r>
          </a:p>
          <a:p>
            <a:pPr lvl="0" algn="l"/>
            <a:r>
              <a:rPr lang="es-AR">
                <a:latin typeface="Liberation Serif" pitchFamily="18"/>
              </a:rPr>
              <a:t>F</a:t>
            </a:r>
            <a:r>
              <a:rPr lang="es-AR" baseline="-33000">
                <a:latin typeface="Liberation Serif" pitchFamily="18"/>
              </a:rPr>
              <a:t>k</a:t>
            </a:r>
            <a:r>
              <a:rPr lang="es-AR">
                <a:latin typeface="Liberation Serif" pitchFamily="18"/>
              </a:rPr>
              <a:t>(x,y</a:t>
            </a:r>
            <a:r>
              <a:rPr lang="es-AR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,y</a:t>
            </a:r>
            <a:r>
              <a:rPr lang="es-AR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’,...,y</a:t>
            </a:r>
            <a:r>
              <a:rPr lang="es-AR" baseline="-33000">
                <a:latin typeface="Liberation Serif" pitchFamily="18"/>
              </a:rPr>
              <a:t>1</a:t>
            </a:r>
            <a:r>
              <a:rPr lang="es-AR" baseline="33000">
                <a:latin typeface="Liberation Serif" pitchFamily="18"/>
              </a:rPr>
              <a:t>(n)</a:t>
            </a:r>
            <a:r>
              <a:rPr lang="es-AR">
                <a:latin typeface="Liberation Serif" pitchFamily="18"/>
              </a:rPr>
              <a:t>,...,y</a:t>
            </a:r>
            <a:r>
              <a:rPr lang="es-AR" baseline="-33000">
                <a:latin typeface="Liberation Serif" pitchFamily="18"/>
              </a:rPr>
              <a:t>m</a:t>
            </a:r>
            <a:r>
              <a:rPr lang="es-AR">
                <a:latin typeface="Liberation Serif" pitchFamily="18"/>
              </a:rPr>
              <a:t>,y</a:t>
            </a:r>
            <a:r>
              <a:rPr lang="es-AR" baseline="-33000">
                <a:latin typeface="Liberation Serif" pitchFamily="18"/>
              </a:rPr>
              <a:t>m</a:t>
            </a:r>
            <a:r>
              <a:rPr lang="es-AR">
                <a:latin typeface="Liberation Serif" pitchFamily="18"/>
              </a:rPr>
              <a:t>’,...,y</a:t>
            </a:r>
            <a:r>
              <a:rPr lang="es-AR" baseline="-33000">
                <a:latin typeface="Liberation Serif" pitchFamily="18"/>
              </a:rPr>
              <a:t>m</a:t>
            </a:r>
            <a:r>
              <a:rPr lang="es-AR" baseline="33000">
                <a:latin typeface="Liberation Serif" pitchFamily="18"/>
              </a:rPr>
              <a:t>(n)</a:t>
            </a:r>
            <a:r>
              <a:rPr lang="es-AR">
                <a:latin typeface="Liberation Serif" pitchFamily="18"/>
              </a:rPr>
              <a:t>)=0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s-AR"/>
              <a:t>Sistemas de Ecuaciones</a:t>
            </a:r>
            <a:br>
              <a:rPr lang="es-AR"/>
            </a:br>
            <a:r>
              <a:rPr lang="es-AR"/>
              <a:t>Diferenciales</a:t>
            </a:r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4294967295"/>
          </p:nvPr>
        </p:nvSpPr>
        <p:spPr>
          <a:xfrm>
            <a:off x="576360" y="1591560"/>
            <a:ext cx="9071640" cy="5536440"/>
          </a:xfrm>
        </p:spPr>
        <p:txBody>
          <a:bodyPr>
            <a:normAutofit lnSpcReduction="10000"/>
          </a:bodyPr>
          <a:lstStyle/>
          <a:p>
            <a:pPr lvl="0" algn="l"/>
            <a:endParaRPr lang="es-AR">
              <a:latin typeface="Liberation Serif" pitchFamily="18"/>
            </a:endParaRPr>
          </a:p>
          <a:p>
            <a:pPr lvl="0" algn="l"/>
            <a:r>
              <a:rPr lang="es-AR">
                <a:latin typeface="Liberation Serif" pitchFamily="18"/>
              </a:rPr>
              <a:t>Vamos a centrarnos en los sistemas en los cuales podemos encontrar la primera derivada mediante funciones incógnitas.</a:t>
            </a:r>
          </a:p>
          <a:p>
            <a:pPr lvl="0" algn="l"/>
            <a:r>
              <a:rPr lang="es-AR">
                <a:latin typeface="Liberation Serif" pitchFamily="18"/>
              </a:rPr>
              <a:t>y</a:t>
            </a:r>
            <a:r>
              <a:rPr lang="es-AR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’=f</a:t>
            </a:r>
            <a:r>
              <a:rPr lang="es-AR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(x,y</a:t>
            </a:r>
            <a:r>
              <a:rPr lang="es-AR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,...,y</a:t>
            </a:r>
            <a:r>
              <a:rPr lang="es-AR" baseline="-33000">
                <a:latin typeface="Liberation Serif" pitchFamily="18"/>
              </a:rPr>
              <a:t>n</a:t>
            </a:r>
            <a:r>
              <a:rPr lang="es-AR">
                <a:latin typeface="Liberation Serif" pitchFamily="18"/>
              </a:rPr>
              <a:t>)</a:t>
            </a:r>
          </a:p>
          <a:p>
            <a:pPr lvl="0" algn="l"/>
            <a:r>
              <a:rPr lang="es-AR">
                <a:latin typeface="Liberation Serif" pitchFamily="18"/>
              </a:rPr>
              <a:t>...</a:t>
            </a:r>
          </a:p>
          <a:p>
            <a:pPr lvl="0" algn="l"/>
            <a:r>
              <a:rPr lang="es-AR">
                <a:latin typeface="Liberation Serif" pitchFamily="18"/>
              </a:rPr>
              <a:t>y</a:t>
            </a:r>
            <a:r>
              <a:rPr lang="es-AR" baseline="-33000">
                <a:latin typeface="Liberation Serif" pitchFamily="18"/>
              </a:rPr>
              <a:t>n</a:t>
            </a:r>
            <a:r>
              <a:rPr lang="es-AR">
                <a:latin typeface="Liberation Serif" pitchFamily="18"/>
              </a:rPr>
              <a:t>’=f</a:t>
            </a:r>
            <a:r>
              <a:rPr lang="es-AR" baseline="-33000">
                <a:latin typeface="Liberation Serif" pitchFamily="18"/>
              </a:rPr>
              <a:t>n</a:t>
            </a:r>
            <a:r>
              <a:rPr lang="es-AR">
                <a:latin typeface="Liberation Serif" pitchFamily="18"/>
              </a:rPr>
              <a:t>(x,y</a:t>
            </a:r>
            <a:r>
              <a:rPr lang="es-AR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,...y</a:t>
            </a:r>
            <a:r>
              <a:rPr lang="es-AR" baseline="-33000">
                <a:latin typeface="Liberation Serif" pitchFamily="18"/>
              </a:rPr>
              <a:t>n</a:t>
            </a:r>
            <a:r>
              <a:rPr lang="es-AR">
                <a:latin typeface="Liberation Serif" pitchFamily="18"/>
              </a:rPr>
              <a:t>)</a:t>
            </a:r>
          </a:p>
          <a:p>
            <a:pPr lvl="0" algn="l"/>
            <a:r>
              <a:rPr lang="es-AR">
                <a:latin typeface="Liberation Serif" pitchFamily="18"/>
              </a:rPr>
              <a:t> Para ver si esto tiene solución, se plantea también un sistema de CI tal que</a:t>
            </a:r>
          </a:p>
          <a:p>
            <a:pPr lvl="0" algn="l"/>
            <a:r>
              <a:rPr lang="es-AR">
                <a:latin typeface="Liberation Serif" pitchFamily="18"/>
              </a:rPr>
              <a:t>y</a:t>
            </a:r>
            <a:r>
              <a:rPr lang="es-AR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(x</a:t>
            </a:r>
            <a:r>
              <a:rPr lang="es-AR" baseline="-33000">
                <a:latin typeface="Liberation Serif" pitchFamily="18"/>
              </a:rPr>
              <a:t>o</a:t>
            </a:r>
            <a:r>
              <a:rPr lang="es-AR">
                <a:latin typeface="Liberation Serif" pitchFamily="18"/>
              </a:rPr>
              <a:t>)=y</a:t>
            </a:r>
            <a:r>
              <a:rPr lang="es-AR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,...,y</a:t>
            </a:r>
            <a:r>
              <a:rPr lang="es-AR" baseline="-33000">
                <a:latin typeface="Liberation Serif" pitchFamily="18"/>
              </a:rPr>
              <a:t>n</a:t>
            </a:r>
            <a:r>
              <a:rPr lang="es-AR">
                <a:latin typeface="Liberation Serif" pitchFamily="18"/>
              </a:rPr>
              <a:t>(x</a:t>
            </a:r>
            <a:r>
              <a:rPr lang="es-AR" baseline="-33000">
                <a:latin typeface="Liberation Serif" pitchFamily="18"/>
              </a:rPr>
              <a:t>o</a:t>
            </a:r>
            <a:r>
              <a:rPr lang="es-AR">
                <a:latin typeface="Liberation Serif" pitchFamily="18"/>
              </a:rPr>
              <a:t>)=y</a:t>
            </a:r>
            <a:r>
              <a:rPr lang="es-AR" baseline="-33000">
                <a:latin typeface="Liberation Serif" pitchFamily="18"/>
              </a:rPr>
              <a:t>n</a:t>
            </a:r>
          </a:p>
          <a:p>
            <a:pPr lvl="0" algn="l"/>
            <a:endParaRPr lang="es-AR" baseline="-33000">
              <a:latin typeface="Liberation Serif" pitchFamily="18"/>
            </a:endParaRPr>
          </a:p>
          <a:p>
            <a:pPr lvl="0" algn="l"/>
            <a:endParaRPr lang="es-AR">
              <a:latin typeface="Liberation Serif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s-AR"/>
              <a:t>Sistemas de Ecuaciones</a:t>
            </a:r>
            <a:br>
              <a:rPr lang="es-AR"/>
            </a:br>
            <a:r>
              <a:rPr lang="es-AR"/>
              <a:t>Diferenciales</a:t>
            </a:r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4294967295"/>
          </p:nvPr>
        </p:nvSpPr>
        <p:spPr>
          <a:xfrm>
            <a:off x="576360" y="1591560"/>
            <a:ext cx="9071640" cy="4384440"/>
          </a:xfrm>
        </p:spPr>
        <p:txBody>
          <a:bodyPr>
            <a:normAutofit fontScale="70000" lnSpcReduction="20000"/>
          </a:bodyPr>
          <a:lstStyle/>
          <a:p>
            <a:pPr lvl="0" algn="l"/>
            <a:endParaRPr lang="es-AR">
              <a:latin typeface="Liberation Serif" pitchFamily="18"/>
            </a:endParaRPr>
          </a:p>
          <a:p>
            <a:pPr lvl="0" algn="l"/>
            <a:r>
              <a:rPr lang="es-AR" b="1" u="sng">
                <a:latin typeface="Liberation Serif" pitchFamily="18"/>
              </a:rPr>
              <a:t>Sistemas de ecuaciones diferenciales lineales</a:t>
            </a:r>
          </a:p>
          <a:p>
            <a:pPr lvl="0" algn="l"/>
            <a:r>
              <a:rPr lang="es-AR">
                <a:latin typeface="Liberation Serif" pitchFamily="18"/>
              </a:rPr>
              <a:t>Esto es una expresión de la forma</a:t>
            </a:r>
          </a:p>
          <a:p>
            <a:pPr lvl="0" algn="l"/>
            <a:r>
              <a:rPr lang="es-AR">
                <a:latin typeface="Liberation Serif" pitchFamily="18"/>
              </a:rPr>
              <a:t>y</a:t>
            </a:r>
            <a:r>
              <a:rPr lang="es-AR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’=a</a:t>
            </a:r>
            <a:r>
              <a:rPr lang="es-AR" baseline="-33000">
                <a:latin typeface="Liberation Serif" pitchFamily="18"/>
              </a:rPr>
              <a:t>11</a:t>
            </a:r>
            <a:r>
              <a:rPr lang="es-AR">
                <a:latin typeface="Liberation Serif" pitchFamily="18"/>
              </a:rPr>
              <a:t>(x)y</a:t>
            </a:r>
            <a:r>
              <a:rPr lang="es-AR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+...+a</a:t>
            </a:r>
            <a:r>
              <a:rPr lang="es-AR" baseline="-33000">
                <a:latin typeface="Liberation Serif" pitchFamily="18"/>
              </a:rPr>
              <a:t>1n</a:t>
            </a:r>
            <a:r>
              <a:rPr lang="es-AR">
                <a:latin typeface="Liberation Serif" pitchFamily="18"/>
              </a:rPr>
              <a:t>(x)y</a:t>
            </a:r>
            <a:r>
              <a:rPr lang="es-AR" baseline="-33000">
                <a:latin typeface="Liberation Serif" pitchFamily="18"/>
              </a:rPr>
              <a:t>n</a:t>
            </a:r>
            <a:r>
              <a:rPr lang="es-AR">
                <a:latin typeface="Liberation Serif" pitchFamily="18"/>
              </a:rPr>
              <a:t>+b</a:t>
            </a:r>
            <a:r>
              <a:rPr lang="es-AR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(x)</a:t>
            </a:r>
          </a:p>
          <a:p>
            <a:pPr lvl="0" algn="l"/>
            <a:r>
              <a:rPr lang="es-AR">
                <a:latin typeface="Liberation Serif" pitchFamily="18"/>
              </a:rPr>
              <a:t>.</a:t>
            </a:r>
          </a:p>
          <a:p>
            <a:pPr lvl="0" algn="l"/>
            <a:r>
              <a:rPr lang="es-AR">
                <a:latin typeface="Liberation Serif" pitchFamily="18"/>
              </a:rPr>
              <a:t>.</a:t>
            </a:r>
          </a:p>
          <a:p>
            <a:pPr lvl="0" algn="l"/>
            <a:r>
              <a:rPr lang="es-AR">
                <a:latin typeface="Liberation Serif" pitchFamily="18"/>
              </a:rPr>
              <a:t>.</a:t>
            </a:r>
          </a:p>
          <a:p>
            <a:pPr lvl="0" algn="l"/>
            <a:r>
              <a:rPr lang="es-AR">
                <a:latin typeface="Liberation Serif" pitchFamily="18"/>
              </a:rPr>
              <a:t>y</a:t>
            </a:r>
            <a:r>
              <a:rPr lang="es-AR" baseline="-33000">
                <a:latin typeface="Liberation Serif" pitchFamily="18"/>
              </a:rPr>
              <a:t>n</a:t>
            </a:r>
            <a:r>
              <a:rPr lang="es-AR">
                <a:latin typeface="Liberation Serif" pitchFamily="18"/>
              </a:rPr>
              <a:t>’=a</a:t>
            </a:r>
            <a:r>
              <a:rPr lang="es-AR" baseline="-33000">
                <a:latin typeface="Liberation Serif" pitchFamily="18"/>
              </a:rPr>
              <a:t>n1</a:t>
            </a:r>
            <a:r>
              <a:rPr lang="es-AR">
                <a:latin typeface="Liberation Serif" pitchFamily="18"/>
              </a:rPr>
              <a:t>(x)y</a:t>
            </a:r>
            <a:r>
              <a:rPr lang="es-AR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+...+a</a:t>
            </a:r>
            <a:r>
              <a:rPr lang="es-AR" baseline="-33000">
                <a:latin typeface="Liberation Serif" pitchFamily="18"/>
              </a:rPr>
              <a:t>nn</a:t>
            </a:r>
            <a:r>
              <a:rPr lang="es-AR">
                <a:latin typeface="Liberation Serif" pitchFamily="18"/>
              </a:rPr>
              <a:t>(x)y</a:t>
            </a:r>
            <a:r>
              <a:rPr lang="es-AR" baseline="-33000">
                <a:latin typeface="Liberation Serif" pitchFamily="18"/>
              </a:rPr>
              <a:t>n</a:t>
            </a:r>
            <a:r>
              <a:rPr lang="es-AR">
                <a:latin typeface="Liberation Serif" pitchFamily="18"/>
              </a:rPr>
              <a:t>+b</a:t>
            </a:r>
            <a:r>
              <a:rPr lang="es-AR" baseline="-33000">
                <a:latin typeface="Liberation Serif" pitchFamily="18"/>
              </a:rPr>
              <a:t>n</a:t>
            </a:r>
            <a:r>
              <a:rPr lang="es-AR">
                <a:latin typeface="Liberation Serif" pitchFamily="18"/>
              </a:rPr>
              <a:t>(x)</a:t>
            </a:r>
          </a:p>
          <a:p>
            <a:pPr lvl="0" algn="l"/>
            <a:r>
              <a:rPr lang="es-AR">
                <a:latin typeface="Liberation Serif" pitchFamily="18"/>
              </a:rPr>
              <a:t>En forma matricial, el siguiente sistema queda como:</a:t>
            </a:r>
          </a:p>
          <a:p>
            <a:pPr lvl="0" algn="l"/>
            <a:r>
              <a:rPr lang="es-AR" b="1">
                <a:latin typeface="Liberation Serif" pitchFamily="18"/>
              </a:rPr>
              <a:t>y’</a:t>
            </a:r>
            <a:r>
              <a:rPr lang="es-AR">
                <a:latin typeface="Liberation Serif" pitchFamily="18"/>
              </a:rPr>
              <a:t>=A(x)</a:t>
            </a:r>
            <a:r>
              <a:rPr lang="es-AR" b="1">
                <a:latin typeface="Liberation Serif" pitchFamily="18"/>
              </a:rPr>
              <a:t>y</a:t>
            </a:r>
            <a:r>
              <a:rPr lang="es-AR">
                <a:latin typeface="Liberation Serif" pitchFamily="18"/>
              </a:rPr>
              <a:t>+</a:t>
            </a:r>
            <a:r>
              <a:rPr lang="es-AR" b="1">
                <a:latin typeface="Liberation Serif" pitchFamily="18"/>
              </a:rPr>
              <a:t>b(x)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s-AR"/>
              <a:t>Sistemas de Ecuaciones</a:t>
            </a:r>
            <a:br>
              <a:rPr lang="es-AR"/>
            </a:br>
            <a:r>
              <a:rPr lang="es-AR"/>
              <a:t>Diferenciales</a:t>
            </a:r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4294967295"/>
          </p:nvPr>
        </p:nvSpPr>
        <p:spPr>
          <a:xfrm>
            <a:off x="576360" y="1591560"/>
            <a:ext cx="9071640" cy="4384440"/>
          </a:xfrm>
        </p:spPr>
        <p:txBody>
          <a:bodyPr/>
          <a:lstStyle/>
          <a:p>
            <a:pPr lvl="0" algn="l"/>
            <a:endParaRPr lang="es-AR">
              <a:latin typeface="Liberation Serif" pitchFamily="18"/>
            </a:endParaRPr>
          </a:p>
          <a:p>
            <a:pPr lvl="0" algn="l"/>
            <a:r>
              <a:rPr lang="es-AR" b="1" u="sng">
                <a:latin typeface="Liberation Serif" pitchFamily="18"/>
              </a:rPr>
              <a:t>Teorema</a:t>
            </a:r>
          </a:p>
          <a:p>
            <a:pPr lvl="0" algn="l"/>
            <a:r>
              <a:rPr lang="es-AR">
                <a:latin typeface="Liberation Serif" pitchFamily="18"/>
              </a:rPr>
              <a:t>El conjunto de soluciones de un sistema homogéneo</a:t>
            </a:r>
          </a:p>
          <a:p>
            <a:pPr lvl="0" algn="l"/>
            <a:r>
              <a:rPr lang="es-AR" b="1">
                <a:latin typeface="Liberation Serif" pitchFamily="18"/>
              </a:rPr>
              <a:t>y’</a:t>
            </a:r>
            <a:r>
              <a:rPr lang="es-AR">
                <a:latin typeface="Liberation Serif" pitchFamily="18"/>
              </a:rPr>
              <a:t>=A(x)</a:t>
            </a:r>
            <a:r>
              <a:rPr lang="es-AR" b="1">
                <a:latin typeface="Liberation Serif" pitchFamily="18"/>
              </a:rPr>
              <a:t>y </a:t>
            </a:r>
            <a:r>
              <a:rPr lang="es-AR">
                <a:latin typeface="Liberation Serif" pitchFamily="18"/>
              </a:rPr>
              <a:t>tiene estructura de espacio vectorial, es decir, sean </a:t>
            </a:r>
            <a:r>
              <a:rPr lang="es-AR" b="1">
                <a:latin typeface="Liberation Serif" pitchFamily="18"/>
              </a:rPr>
              <a:t>y</a:t>
            </a:r>
            <a:r>
              <a:rPr lang="es-AR" b="1" baseline="-33000">
                <a:latin typeface="Liberation Serif" pitchFamily="18"/>
              </a:rPr>
              <a:t>1</a:t>
            </a:r>
            <a:r>
              <a:rPr lang="es-AR">
                <a:latin typeface="Liberation Serif" pitchFamily="18"/>
              </a:rPr>
              <a:t>,...,</a:t>
            </a:r>
            <a:r>
              <a:rPr lang="es-AR" b="1">
                <a:latin typeface="Liberation Serif" pitchFamily="18"/>
              </a:rPr>
              <a:t>y</a:t>
            </a:r>
            <a:r>
              <a:rPr lang="es-AR" b="1" baseline="-33000">
                <a:latin typeface="Liberation Serif" pitchFamily="18"/>
              </a:rPr>
              <a:t>n</a:t>
            </a:r>
            <a:r>
              <a:rPr lang="es-AR" b="1">
                <a:latin typeface="Liberation Serif" pitchFamily="18"/>
              </a:rPr>
              <a:t> </a:t>
            </a:r>
            <a:r>
              <a:rPr lang="es-AR">
                <a:latin typeface="Liberation Serif" pitchFamily="18"/>
              </a:rPr>
              <a:t>soluciones linealmente independientes del sistema, cualquier solución se puede escribir como combinación lineal de estas</a:t>
            </a:r>
          </a:p>
          <a:p>
            <a:pPr lvl="0" algn="l"/>
            <a:endParaRPr lang="es-AR">
              <a:latin typeface="Liberation Serif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Blueprint Pla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1712</Words>
  <Application>Microsoft Office PowerPoint</Application>
  <PresentationFormat>Panorámica</PresentationFormat>
  <Paragraphs>319</Paragraphs>
  <Slides>37</Slides>
  <Notes>37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37</vt:i4>
      </vt:variant>
    </vt:vector>
  </HeadingPairs>
  <TitlesOfParts>
    <vt:vector size="47" baseType="lpstr">
      <vt:lpstr>Arial</vt:lpstr>
      <vt:lpstr>Calibri</vt:lpstr>
      <vt:lpstr>Cambria Math</vt:lpstr>
      <vt:lpstr>DejaVu Sans</vt:lpstr>
      <vt:lpstr>Liberation Sans</vt:lpstr>
      <vt:lpstr>Liberation Serif</vt:lpstr>
      <vt:lpstr>OpenSymbol</vt:lpstr>
      <vt:lpstr>StarSymbol</vt:lpstr>
      <vt:lpstr>Blueprint Plans</vt:lpstr>
      <vt:lpstr>Standard</vt:lpstr>
      <vt:lpstr>Ecuaciones diferenciales y Álgebra Lineal</vt:lpstr>
      <vt:lpstr>¿Qué es una ecuación  diferencial?</vt:lpstr>
      <vt:lpstr>¿Qué es una ecuación  diferencial?</vt:lpstr>
      <vt:lpstr>¿Qué es una ecuación  diferencial?</vt:lpstr>
      <vt:lpstr>Ecuaciones Diferenciales de orden uno</vt:lpstr>
      <vt:lpstr>Sistemas de Ecuaciones Diferenciales</vt:lpstr>
      <vt:lpstr>Sistemas de Ecuaciones Diferenciales</vt:lpstr>
      <vt:lpstr>Sistemas de Ecuaciones Diferenciales</vt:lpstr>
      <vt:lpstr>Sistemas de Ecuaciones Diferenciales</vt:lpstr>
      <vt:lpstr>Sistemas de Ecuaciones Diferenciales</vt:lpstr>
      <vt:lpstr>Sistemas de Ecuaciones Diferenciales</vt:lpstr>
      <vt:lpstr>Sistemas de Ecuaciones Diferenciales</vt:lpstr>
      <vt:lpstr>Sistemas de Ecuaciones Diferenciales</vt:lpstr>
      <vt:lpstr>Sistemas de Ecuaciones Diferenciales</vt:lpstr>
      <vt:lpstr>Sistemas de Ecuaciones Diferenciales</vt:lpstr>
      <vt:lpstr>Sistemas de Ecuaciones Diferenciales</vt:lpstr>
      <vt:lpstr>Sistemas de Ecuaciones Diferenciales</vt:lpstr>
      <vt:lpstr>Sistemas de Ecuaciones Diferenciales</vt:lpstr>
      <vt:lpstr>Sistemas de Ecuaciones Diferenciales</vt:lpstr>
      <vt:lpstr>Sistemas de Ecuaciones Diferenciales</vt:lpstr>
      <vt:lpstr>Sistemas de Ecuaciones Diferenciales</vt:lpstr>
      <vt:lpstr>Sistemas de Ecuaciones Diferenciales</vt:lpstr>
      <vt:lpstr>Sistemas de Ecuaciones Diferenciales</vt:lpstr>
      <vt:lpstr>Sistemas de Ecuaciones Diferenciales</vt:lpstr>
      <vt:lpstr>Sistemas de Ecuaciones Diferenciales</vt:lpstr>
      <vt:lpstr>Sistemas de Ecuaciones Diferenciales</vt:lpstr>
      <vt:lpstr>Sistemas de Ecuaciones Diferenciales</vt:lpstr>
      <vt:lpstr>Sistemas de Ecuaciones Diferenciales</vt:lpstr>
      <vt:lpstr>Sistemas de Ecuaciones Diferenciales</vt:lpstr>
      <vt:lpstr>Sistemas de Ecuaciones Diferenciales</vt:lpstr>
      <vt:lpstr>Sistemas de Ecuaciones Diferenciales</vt:lpstr>
      <vt:lpstr>Sistemas de Ecuaciones Diferenciales</vt:lpstr>
      <vt:lpstr>Sistemas de Ecuaciones Diferenciales</vt:lpstr>
      <vt:lpstr>Sistemas de Ecuaciones Diferenciales</vt:lpstr>
      <vt:lpstr>Sistemas de Ecuaciones Diferenciales</vt:lpstr>
      <vt:lpstr>Sistemas de Ecuaciones Diferenciales</vt:lpstr>
      <vt:lpstr>Gracias, vuelva prontos!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Blueprint Plans</dc:title>
  <dc:creator>Juan</dc:creator>
  <cp:lastModifiedBy>Juan</cp:lastModifiedBy>
  <cp:revision>42</cp:revision>
  <dcterms:created xsi:type="dcterms:W3CDTF">2020-02-25T11:40:56Z</dcterms:created>
  <dcterms:modified xsi:type="dcterms:W3CDTF">2020-03-06T16:48:26Z</dcterms:modified>
</cp:coreProperties>
</file>